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78" r:id="rId9"/>
    <p:sldId id="262" r:id="rId10"/>
    <p:sldId id="279" r:id="rId11"/>
    <p:sldId id="263" r:id="rId12"/>
    <p:sldId id="264" r:id="rId13"/>
    <p:sldId id="265" r:id="rId14"/>
    <p:sldId id="280" r:id="rId15"/>
    <p:sldId id="266" r:id="rId16"/>
    <p:sldId id="285" r:id="rId17"/>
    <p:sldId id="286" r:id="rId18"/>
    <p:sldId id="287" r:id="rId19"/>
    <p:sldId id="267" r:id="rId20"/>
    <p:sldId id="281" r:id="rId21"/>
    <p:sldId id="282" r:id="rId22"/>
    <p:sldId id="283" r:id="rId23"/>
    <p:sldId id="284" r:id="rId24"/>
    <p:sldId id="268" r:id="rId25"/>
    <p:sldId id="288" r:id="rId26"/>
    <p:sldId id="289" r:id="rId27"/>
    <p:sldId id="290" r:id="rId28"/>
    <p:sldId id="291" r:id="rId29"/>
    <p:sldId id="269" r:id="rId30"/>
    <p:sldId id="292" r:id="rId31"/>
    <p:sldId id="293" r:id="rId32"/>
    <p:sldId id="270" r:id="rId33"/>
    <p:sldId id="294" r:id="rId34"/>
    <p:sldId id="271" r:id="rId35"/>
    <p:sldId id="295" r:id="rId36"/>
    <p:sldId id="296" r:id="rId37"/>
    <p:sldId id="297" r:id="rId38"/>
    <p:sldId id="272" r:id="rId39"/>
    <p:sldId id="273" r:id="rId40"/>
    <p:sldId id="274" r:id="rId41"/>
    <p:sldId id="298" r:id="rId42"/>
    <p:sldId id="299" r:id="rId43"/>
    <p:sldId id="300" r:id="rId44"/>
    <p:sldId id="275" r:id="rId45"/>
    <p:sldId id="276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33679"/>
            <a:ext cx="8877813" cy="85344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6880" y="253999"/>
            <a:ext cx="2082800" cy="792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3037" y="1909826"/>
            <a:ext cx="8660130" cy="280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f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fif"/><Relationship Id="rId4" Type="http://schemas.openxmlformats.org/officeDocument/2006/relationships/image" Target="../media/image14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95680"/>
            <a:ext cx="3048000" cy="1097280"/>
            <a:chOff x="0" y="995680"/>
            <a:chExt cx="3048000" cy="1097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5680"/>
              <a:ext cx="3029712" cy="1097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040" y="1026160"/>
              <a:ext cx="2600960" cy="10363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2672079"/>
            <a:ext cx="8920480" cy="762000"/>
          </a:xfrm>
          <a:custGeom>
            <a:avLst/>
            <a:gdLst/>
            <a:ahLst/>
            <a:cxnLst/>
            <a:rect l="l" t="t" r="r" b="b"/>
            <a:pathLst>
              <a:path w="8920480" h="762000">
                <a:moveTo>
                  <a:pt x="8920480" y="0"/>
                </a:moveTo>
                <a:lnTo>
                  <a:pt x="0" y="0"/>
                </a:lnTo>
                <a:lnTo>
                  <a:pt x="0" y="762000"/>
                </a:lnTo>
                <a:lnTo>
                  <a:pt x="8920480" y="762000"/>
                </a:lnTo>
                <a:lnTo>
                  <a:pt x="892048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80" y="2813621"/>
            <a:ext cx="6860540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D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e</a:t>
            </a:r>
            <a:r>
              <a:rPr sz="2700" spc="-20" dirty="0">
                <a:solidFill>
                  <a:srgbClr val="92176C"/>
                </a:solidFill>
                <a:latin typeface="Calibri"/>
                <a:cs typeface="Calibri"/>
              </a:rPr>
              <a:t>s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i</a:t>
            </a:r>
            <a:r>
              <a:rPr sz="2700" spc="10" dirty="0">
                <a:solidFill>
                  <a:srgbClr val="92176C"/>
                </a:solidFill>
                <a:latin typeface="Calibri"/>
                <a:cs typeface="Calibri"/>
              </a:rPr>
              <a:t>gn</a:t>
            </a:r>
            <a:r>
              <a:rPr sz="2700" spc="-40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spc="15" dirty="0">
                <a:solidFill>
                  <a:srgbClr val="92176C"/>
                </a:solidFill>
                <a:latin typeface="Calibri"/>
                <a:cs typeface="Calibri"/>
              </a:rPr>
              <a:t>&amp;</a:t>
            </a:r>
            <a:r>
              <a:rPr sz="2700" spc="-65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spc="35" dirty="0">
                <a:solidFill>
                  <a:srgbClr val="92176C"/>
                </a:solidFill>
                <a:latin typeface="Calibri"/>
                <a:cs typeface="Calibri"/>
              </a:rPr>
              <a:t>I</a:t>
            </a:r>
            <a:r>
              <a:rPr sz="2700" dirty="0">
                <a:solidFill>
                  <a:srgbClr val="92176C"/>
                </a:solidFill>
                <a:latin typeface="Calibri"/>
                <a:cs typeface="Calibri"/>
              </a:rPr>
              <a:t>m</a:t>
            </a:r>
            <a:r>
              <a:rPr sz="2700" spc="15" dirty="0">
                <a:solidFill>
                  <a:srgbClr val="92176C"/>
                </a:solidFill>
                <a:latin typeface="Calibri"/>
                <a:cs typeface="Calibri"/>
              </a:rPr>
              <a:t>p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l</a:t>
            </a:r>
            <a:r>
              <a:rPr sz="2700" spc="10" dirty="0">
                <a:solidFill>
                  <a:srgbClr val="92176C"/>
                </a:solidFill>
                <a:latin typeface="Calibri"/>
                <a:cs typeface="Calibri"/>
              </a:rPr>
              <a:t>eme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n</a:t>
            </a: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t</a:t>
            </a:r>
            <a:r>
              <a:rPr sz="2700" spc="-165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92176C"/>
                </a:solidFill>
                <a:latin typeface="Calibri"/>
                <a:cs typeface="Calibri"/>
              </a:rPr>
              <a:t>C</a:t>
            </a: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om</a:t>
            </a:r>
            <a:r>
              <a:rPr sz="2700" spc="-5" dirty="0">
                <a:solidFill>
                  <a:srgbClr val="92176C"/>
                </a:solidFill>
                <a:latin typeface="Calibri"/>
                <a:cs typeface="Calibri"/>
              </a:rPr>
              <a:t>m</a:t>
            </a:r>
            <a:r>
              <a:rPr sz="2700" spc="15" dirty="0">
                <a:solidFill>
                  <a:srgbClr val="92176C"/>
                </a:solidFill>
                <a:latin typeface="Calibri"/>
                <a:cs typeface="Calibri"/>
              </a:rPr>
              <a:t>un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i</a:t>
            </a:r>
            <a:r>
              <a:rPr sz="2700" spc="-25" dirty="0">
                <a:solidFill>
                  <a:srgbClr val="92176C"/>
                </a:solidFill>
                <a:latin typeface="Calibri"/>
                <a:cs typeface="Calibri"/>
              </a:rPr>
              <a:t>t</a:t>
            </a:r>
            <a:r>
              <a:rPr sz="2700" spc="10" dirty="0">
                <a:solidFill>
                  <a:srgbClr val="92176C"/>
                </a:solidFill>
                <a:latin typeface="Calibri"/>
                <a:cs typeface="Calibri"/>
              </a:rPr>
              <a:t>y</a:t>
            </a:r>
            <a:r>
              <a:rPr sz="2700" spc="-80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spc="-40" dirty="0">
                <a:solidFill>
                  <a:srgbClr val="92176C"/>
                </a:solidFill>
                <a:latin typeface="Calibri"/>
                <a:cs typeface="Calibri"/>
              </a:rPr>
              <a:t>P</a:t>
            </a: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o</a:t>
            </a:r>
            <a:r>
              <a:rPr sz="2700" spc="20" dirty="0">
                <a:solidFill>
                  <a:srgbClr val="92176C"/>
                </a:solidFill>
                <a:latin typeface="Calibri"/>
                <a:cs typeface="Calibri"/>
              </a:rPr>
              <a:t>r</a:t>
            </a:r>
            <a:r>
              <a:rPr sz="2700" spc="-25" dirty="0">
                <a:solidFill>
                  <a:srgbClr val="92176C"/>
                </a:solidFill>
                <a:latin typeface="Calibri"/>
                <a:cs typeface="Calibri"/>
              </a:rPr>
              <a:t>t</a:t>
            </a:r>
            <a:r>
              <a:rPr sz="2700" spc="-15" dirty="0">
                <a:solidFill>
                  <a:srgbClr val="92176C"/>
                </a:solidFill>
                <a:latin typeface="Calibri"/>
                <a:cs typeface="Calibri"/>
              </a:rPr>
              <a:t>a</a:t>
            </a: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l</a:t>
            </a:r>
            <a:r>
              <a:rPr sz="2700" spc="-35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2700" spc="5" dirty="0">
                <a:solidFill>
                  <a:srgbClr val="92176C"/>
                </a:solidFill>
                <a:latin typeface="Calibri"/>
                <a:cs typeface="Calibri"/>
              </a:rPr>
              <a:t>D</a:t>
            </a:r>
            <a:r>
              <a:rPr sz="2700" spc="-5" dirty="0">
                <a:solidFill>
                  <a:srgbClr val="92176C"/>
                </a:solidFill>
                <a:latin typeface="Calibri"/>
                <a:cs typeface="Calibri"/>
              </a:rPr>
              <a:t>a</a:t>
            </a:r>
            <a:r>
              <a:rPr sz="2700" spc="-25" dirty="0">
                <a:solidFill>
                  <a:srgbClr val="92176C"/>
                </a:solidFill>
                <a:latin typeface="Calibri"/>
                <a:cs typeface="Calibri"/>
              </a:rPr>
              <a:t>t</a:t>
            </a:r>
            <a:r>
              <a:rPr sz="2700" spc="-15" dirty="0">
                <a:solidFill>
                  <a:srgbClr val="92176C"/>
                </a:solidFill>
                <a:latin typeface="Calibri"/>
                <a:cs typeface="Calibri"/>
              </a:rPr>
              <a:t>a</a:t>
            </a:r>
            <a:r>
              <a:rPr sz="2700" spc="15" dirty="0">
                <a:solidFill>
                  <a:srgbClr val="92176C"/>
                </a:solidFill>
                <a:latin typeface="Calibri"/>
                <a:cs typeface="Calibri"/>
              </a:rPr>
              <a:t>b</a:t>
            </a:r>
            <a:r>
              <a:rPr sz="2700" spc="-20" dirty="0">
                <a:solidFill>
                  <a:srgbClr val="92176C"/>
                </a:solidFill>
                <a:latin typeface="Calibri"/>
                <a:cs typeface="Calibri"/>
              </a:rPr>
              <a:t>as</a:t>
            </a:r>
            <a:r>
              <a:rPr sz="2700" spc="10" dirty="0">
                <a:solidFill>
                  <a:srgbClr val="92176C"/>
                </a:solidFill>
                <a:latin typeface="Calibri"/>
                <a:cs typeface="Calibri"/>
              </a:rPr>
              <a:t>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3442906"/>
            <a:ext cx="124142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dirty="0">
                <a:solidFill>
                  <a:srgbClr val="92176C"/>
                </a:solidFill>
                <a:latin typeface="Calibri"/>
                <a:cs typeface="Calibri"/>
              </a:rPr>
              <a:t>Module</a:t>
            </a:r>
            <a:r>
              <a:rPr sz="1500" spc="-25" dirty="0">
                <a:solidFill>
                  <a:srgbClr val="92176C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92176C"/>
                </a:solidFill>
                <a:latin typeface="Calibri"/>
                <a:cs typeface="Calibri"/>
              </a:rPr>
              <a:t>Project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4724400"/>
            <a:ext cx="4328160" cy="841897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  <a:tabLst>
                <a:tab pos="1465580" algn="l"/>
              </a:tabLst>
            </a:pPr>
            <a:r>
              <a:rPr sz="1450" b="1" spc="-10" dirty="0">
                <a:latin typeface="Calibri"/>
                <a:cs typeface="Calibri"/>
              </a:rPr>
              <a:t>Start</a:t>
            </a:r>
            <a:r>
              <a:rPr sz="1450" b="1" spc="-105" dirty="0">
                <a:latin typeface="Calibri"/>
                <a:cs typeface="Calibri"/>
              </a:rPr>
              <a:t> </a:t>
            </a:r>
            <a:r>
              <a:rPr sz="1450" b="1" spc="-15" dirty="0">
                <a:latin typeface="Calibri"/>
                <a:cs typeface="Calibri"/>
              </a:rPr>
              <a:t>Date	</a:t>
            </a:r>
            <a:r>
              <a:rPr sz="1450" b="1" spc="-5" dirty="0" smtClean="0">
                <a:latin typeface="Calibri"/>
                <a:cs typeface="Calibri"/>
              </a:rPr>
              <a:t>:</a:t>
            </a:r>
            <a:r>
              <a:rPr lang="en-US" sz="1450" b="1" spc="-5" dirty="0" smtClean="0">
                <a:latin typeface="Calibri"/>
                <a:cs typeface="Calibri"/>
              </a:rPr>
              <a:t>4-08-2022</a:t>
            </a:r>
            <a:endParaRPr sz="1450" dirty="0">
              <a:latin typeface="Calibri"/>
              <a:cs typeface="Calibri"/>
            </a:endParaRPr>
          </a:p>
          <a:p>
            <a:pPr marL="92075" marR="2804160">
              <a:lnSpc>
                <a:spcPts val="2240"/>
              </a:lnSpc>
              <a:spcBef>
                <a:spcPts val="80"/>
              </a:spcBef>
              <a:tabLst>
                <a:tab pos="1465580" algn="l"/>
              </a:tabLst>
            </a:pPr>
            <a:r>
              <a:rPr sz="1450" b="1" spc="10" dirty="0">
                <a:latin typeface="Calibri"/>
                <a:cs typeface="Calibri"/>
              </a:rPr>
              <a:t>E</a:t>
            </a:r>
            <a:r>
              <a:rPr sz="1450" b="1" spc="20" dirty="0">
                <a:latin typeface="Calibri"/>
                <a:cs typeface="Calibri"/>
              </a:rPr>
              <a:t>n</a:t>
            </a:r>
            <a:r>
              <a:rPr sz="1450" b="1" spc="-5" dirty="0">
                <a:latin typeface="Calibri"/>
                <a:cs typeface="Calibri"/>
              </a:rPr>
              <a:t>d</a:t>
            </a:r>
            <a:r>
              <a:rPr sz="1450" b="1" spc="-60" dirty="0">
                <a:latin typeface="Calibri"/>
                <a:cs typeface="Calibri"/>
              </a:rPr>
              <a:t> </a:t>
            </a:r>
            <a:r>
              <a:rPr sz="1450" b="1" spc="-35" dirty="0">
                <a:latin typeface="Calibri"/>
                <a:cs typeface="Calibri"/>
              </a:rPr>
              <a:t>D</a:t>
            </a: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-25" dirty="0">
                <a:latin typeface="Calibri"/>
                <a:cs typeface="Calibri"/>
              </a:rPr>
              <a:t>t</a:t>
            </a:r>
            <a:r>
              <a:rPr sz="1450" b="1" spc="-5" dirty="0">
                <a:latin typeface="Calibri"/>
                <a:cs typeface="Calibri"/>
              </a:rPr>
              <a:t>e</a:t>
            </a:r>
            <a:r>
              <a:rPr sz="1450" b="1" dirty="0">
                <a:latin typeface="Calibri"/>
                <a:cs typeface="Calibri"/>
              </a:rPr>
              <a:t>	</a:t>
            </a:r>
            <a:r>
              <a:rPr sz="1450" b="1" spc="-5" dirty="0">
                <a:latin typeface="Calibri"/>
                <a:cs typeface="Calibri"/>
              </a:rPr>
              <a:t>:  </a:t>
            </a:r>
            <a:r>
              <a:rPr sz="1450" b="1" spc="30" dirty="0" smtClean="0">
                <a:latin typeface="Calibri"/>
                <a:cs typeface="Calibri"/>
              </a:rPr>
              <a:t>S</a:t>
            </a:r>
            <a:r>
              <a:rPr sz="1450" b="1" spc="20" dirty="0" smtClean="0">
                <a:latin typeface="Calibri"/>
                <a:cs typeface="Calibri"/>
              </a:rPr>
              <a:t>ubm</a:t>
            </a:r>
            <a:r>
              <a:rPr sz="1450" b="1" spc="-40" dirty="0" smtClean="0">
                <a:latin typeface="Calibri"/>
                <a:cs typeface="Calibri"/>
              </a:rPr>
              <a:t>i</a:t>
            </a:r>
            <a:r>
              <a:rPr sz="1450" b="1" spc="-20" dirty="0" smtClean="0">
                <a:latin typeface="Calibri"/>
                <a:cs typeface="Calibri"/>
              </a:rPr>
              <a:t>ss</a:t>
            </a:r>
            <a:r>
              <a:rPr sz="1450" b="1" spc="-40" dirty="0" smtClean="0">
                <a:latin typeface="Calibri"/>
                <a:cs typeface="Calibri"/>
              </a:rPr>
              <a:t>i</a:t>
            </a:r>
            <a:r>
              <a:rPr sz="1450" b="1" spc="20" dirty="0" smtClean="0">
                <a:latin typeface="Calibri"/>
                <a:cs typeface="Calibri"/>
              </a:rPr>
              <a:t>o</a:t>
            </a:r>
            <a:r>
              <a:rPr sz="1450" b="1" spc="-5" dirty="0" smtClean="0">
                <a:latin typeface="Calibri"/>
                <a:cs typeface="Calibri"/>
              </a:rPr>
              <a:t>n</a:t>
            </a:r>
            <a:r>
              <a:rPr sz="1450" b="1" spc="-60" dirty="0" smtClean="0">
                <a:latin typeface="Calibri"/>
                <a:cs typeface="Calibri"/>
              </a:rPr>
              <a:t> </a:t>
            </a:r>
            <a:r>
              <a:rPr sz="1450" b="1" spc="-35" dirty="0">
                <a:latin typeface="Calibri"/>
                <a:cs typeface="Calibri"/>
              </a:rPr>
              <a:t>D</a:t>
            </a: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-25" dirty="0">
                <a:latin typeface="Calibri"/>
                <a:cs typeface="Calibri"/>
              </a:rPr>
              <a:t>t</a:t>
            </a:r>
            <a:r>
              <a:rPr sz="1450" b="1" spc="-5" dirty="0">
                <a:latin typeface="Calibri"/>
                <a:cs typeface="Calibri"/>
              </a:rPr>
              <a:t>e</a:t>
            </a:r>
            <a:r>
              <a:rPr sz="1450" b="1" dirty="0">
                <a:latin typeface="Calibri"/>
                <a:cs typeface="Calibri"/>
              </a:rPr>
              <a:t>  </a:t>
            </a:r>
            <a:r>
              <a:rPr sz="1450" b="1" spc="-125" dirty="0">
                <a:latin typeface="Calibri"/>
                <a:cs typeface="Calibri"/>
              </a:rPr>
              <a:t> </a:t>
            </a:r>
            <a:r>
              <a:rPr sz="1450" b="1" spc="-5" dirty="0" smtClean="0">
                <a:latin typeface="Calibri"/>
                <a:cs typeface="Calibri"/>
              </a:rPr>
              <a:t>:</a:t>
            </a:r>
            <a:endParaRPr sz="14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" y="3931920"/>
            <a:ext cx="7294880" cy="7213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30"/>
              </a:spcBef>
            </a:pPr>
            <a:r>
              <a:rPr sz="1450" b="1" spc="10" dirty="0">
                <a:latin typeface="Calibri"/>
                <a:cs typeface="Calibri"/>
              </a:rPr>
              <a:t>M</a:t>
            </a:r>
            <a:r>
              <a:rPr sz="1450" b="1" spc="20" dirty="0">
                <a:latin typeface="Calibri"/>
                <a:cs typeface="Calibri"/>
              </a:rPr>
              <a:t>odu</a:t>
            </a:r>
            <a:r>
              <a:rPr sz="1450" b="1" spc="-40" dirty="0">
                <a:latin typeface="Calibri"/>
                <a:cs typeface="Calibri"/>
              </a:rPr>
              <a:t>l</a:t>
            </a:r>
            <a:r>
              <a:rPr sz="1450" b="1" spc="-10" dirty="0">
                <a:latin typeface="Calibri"/>
                <a:cs typeface="Calibri"/>
              </a:rPr>
              <a:t>e</a:t>
            </a:r>
            <a:r>
              <a:rPr sz="1450" b="1" spc="-5" dirty="0">
                <a:latin typeface="Calibri"/>
                <a:cs typeface="Calibri"/>
              </a:rPr>
              <a:t>:</a:t>
            </a:r>
            <a:r>
              <a:rPr sz="1450" b="1" dirty="0">
                <a:latin typeface="Calibri"/>
                <a:cs typeface="Calibri"/>
              </a:rPr>
              <a:t> </a:t>
            </a:r>
            <a:r>
              <a:rPr sz="1450" b="1" spc="-95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D</a:t>
            </a:r>
            <a:r>
              <a:rPr sz="1450" spc="20" dirty="0">
                <a:latin typeface="Calibri"/>
                <a:cs typeface="Calibri"/>
              </a:rPr>
              <a:t>a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-60" dirty="0">
                <a:latin typeface="Calibri"/>
                <a:cs typeface="Calibri"/>
              </a:rPr>
              <a:t>a</a:t>
            </a:r>
            <a:r>
              <a:rPr sz="1450" spc="-45" dirty="0">
                <a:latin typeface="Calibri"/>
                <a:cs typeface="Calibri"/>
              </a:rPr>
              <a:t>b</a:t>
            </a:r>
            <a:r>
              <a:rPr sz="1450" spc="20" dirty="0">
                <a:latin typeface="Calibri"/>
                <a:cs typeface="Calibri"/>
              </a:rPr>
              <a:t>a</a:t>
            </a:r>
            <a:r>
              <a:rPr sz="1450" spc="-10" dirty="0">
                <a:latin typeface="Calibri"/>
                <a:cs typeface="Calibri"/>
              </a:rPr>
              <a:t>s</a:t>
            </a:r>
            <a:r>
              <a:rPr sz="1450" spc="-5" dirty="0">
                <a:latin typeface="Calibri"/>
                <a:cs typeface="Calibri"/>
              </a:rPr>
              <a:t>e</a:t>
            </a:r>
            <a:r>
              <a:rPr sz="1450" spc="-95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D</a:t>
            </a:r>
            <a:r>
              <a:rPr sz="1450" spc="-5" dirty="0">
                <a:latin typeface="Calibri"/>
                <a:cs typeface="Calibri"/>
              </a:rPr>
              <a:t>es</a:t>
            </a:r>
            <a:r>
              <a:rPr sz="1450" spc="-20" dirty="0">
                <a:latin typeface="Calibri"/>
                <a:cs typeface="Calibri"/>
              </a:rPr>
              <a:t>i</a:t>
            </a:r>
            <a:r>
              <a:rPr sz="1450" spc="-45" dirty="0">
                <a:latin typeface="Calibri"/>
                <a:cs typeface="Calibri"/>
              </a:rPr>
              <a:t>g</a:t>
            </a:r>
            <a:r>
              <a:rPr sz="1450" spc="-5" dirty="0">
                <a:latin typeface="Calibri"/>
                <a:cs typeface="Calibri"/>
              </a:rPr>
              <a:t>n</a:t>
            </a:r>
            <a:r>
              <a:rPr sz="1450" spc="-130" dirty="0">
                <a:latin typeface="Calibri"/>
                <a:cs typeface="Calibri"/>
              </a:rPr>
              <a:t> </a:t>
            </a:r>
            <a:r>
              <a:rPr sz="1450" spc="20" dirty="0">
                <a:latin typeface="Calibri"/>
                <a:cs typeface="Calibri"/>
              </a:rPr>
              <a:t>a</a:t>
            </a:r>
            <a:r>
              <a:rPr sz="1450" spc="-45" dirty="0">
                <a:latin typeface="Calibri"/>
                <a:cs typeface="Calibri"/>
              </a:rPr>
              <a:t>n</a:t>
            </a:r>
            <a:r>
              <a:rPr sz="1450" spc="-5" dirty="0">
                <a:latin typeface="Calibri"/>
                <a:cs typeface="Calibri"/>
              </a:rPr>
              <a:t>d</a:t>
            </a:r>
            <a:r>
              <a:rPr sz="1450" spc="-130" dirty="0">
                <a:latin typeface="Calibri"/>
                <a:cs typeface="Calibri"/>
              </a:rPr>
              <a:t> </a:t>
            </a:r>
            <a:r>
              <a:rPr sz="1450" spc="25" dirty="0">
                <a:latin typeface="Calibri"/>
                <a:cs typeface="Calibri"/>
              </a:rPr>
              <a:t>I</a:t>
            </a:r>
            <a:r>
              <a:rPr sz="1450" spc="-45" dirty="0">
                <a:latin typeface="Calibri"/>
                <a:cs typeface="Calibri"/>
              </a:rPr>
              <a:t>mp</a:t>
            </a:r>
            <a:r>
              <a:rPr sz="1450" spc="-20" dirty="0">
                <a:latin typeface="Calibri"/>
                <a:cs typeface="Calibri"/>
              </a:rPr>
              <a:t>l</a:t>
            </a:r>
            <a:r>
              <a:rPr sz="1450" spc="-5" dirty="0">
                <a:latin typeface="Calibri"/>
                <a:cs typeface="Calibri"/>
              </a:rPr>
              <a:t>e</a:t>
            </a:r>
            <a:r>
              <a:rPr sz="1450" spc="-40" dirty="0">
                <a:latin typeface="Calibri"/>
                <a:cs typeface="Calibri"/>
              </a:rPr>
              <a:t>m</a:t>
            </a:r>
            <a:r>
              <a:rPr sz="1450" spc="-5" dirty="0">
                <a:latin typeface="Calibri"/>
                <a:cs typeface="Calibri"/>
              </a:rPr>
              <a:t>e</a:t>
            </a:r>
            <a:r>
              <a:rPr sz="1450" spc="-45" dirty="0">
                <a:latin typeface="Calibri"/>
                <a:cs typeface="Calibri"/>
              </a:rPr>
              <a:t>n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5" dirty="0">
                <a:latin typeface="Calibri"/>
                <a:cs typeface="Calibri"/>
              </a:rPr>
              <a:t>a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-20" dirty="0">
                <a:latin typeface="Calibri"/>
                <a:cs typeface="Calibri"/>
              </a:rPr>
              <a:t>i</a:t>
            </a:r>
            <a:r>
              <a:rPr sz="1450" spc="30" dirty="0">
                <a:latin typeface="Calibri"/>
                <a:cs typeface="Calibri"/>
              </a:rPr>
              <a:t>o</a:t>
            </a:r>
            <a:r>
              <a:rPr sz="1450" spc="-5" dirty="0">
                <a:latin typeface="Calibri"/>
                <a:cs typeface="Calibri"/>
              </a:rPr>
              <a:t>n</a:t>
            </a:r>
            <a:endParaRPr sz="145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  <a:spcBef>
                <a:spcPts val="425"/>
              </a:spcBef>
            </a:pPr>
            <a:r>
              <a:rPr sz="1450" spc="-5" dirty="0">
                <a:latin typeface="Calibri"/>
                <a:cs typeface="Calibri"/>
              </a:rPr>
              <a:t>Course:</a:t>
            </a:r>
            <a:r>
              <a:rPr sz="1450" spc="-75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NICF-Advanced</a:t>
            </a:r>
            <a:r>
              <a:rPr sz="1450" spc="-120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Certificate</a:t>
            </a:r>
            <a:r>
              <a:rPr sz="1450" spc="-90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in</a:t>
            </a:r>
            <a:r>
              <a:rPr sz="1450" spc="-105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Infocomm</a:t>
            </a:r>
            <a:r>
              <a:rPr sz="1450" spc="-110" dirty="0">
                <a:latin typeface="Calibri"/>
                <a:cs typeface="Calibri"/>
              </a:rPr>
              <a:t> </a:t>
            </a:r>
            <a:r>
              <a:rPr sz="1450" spc="-30" dirty="0">
                <a:latin typeface="Calibri"/>
                <a:cs typeface="Calibri"/>
              </a:rPr>
              <a:t>Technology</a:t>
            </a:r>
            <a:r>
              <a:rPr sz="1450" spc="-10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(Software</a:t>
            </a:r>
            <a:r>
              <a:rPr sz="1450" spc="-8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&amp;</a:t>
            </a:r>
            <a:r>
              <a:rPr sz="1450" spc="-110" dirty="0">
                <a:latin typeface="Calibri"/>
                <a:cs typeface="Calibri"/>
              </a:rPr>
              <a:t> </a:t>
            </a:r>
            <a:r>
              <a:rPr sz="1450" spc="-15" dirty="0">
                <a:latin typeface="Calibri"/>
                <a:cs typeface="Calibri"/>
              </a:rPr>
              <a:t>Applications)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60240" y="4764623"/>
            <a:ext cx="4318000" cy="1005840"/>
          </a:xfrm>
          <a:custGeom>
            <a:avLst/>
            <a:gdLst/>
            <a:ahLst/>
            <a:cxnLst/>
            <a:rect l="l" t="t" r="r" b="b"/>
            <a:pathLst>
              <a:path w="4318000" h="1005839">
                <a:moveTo>
                  <a:pt x="4318000" y="0"/>
                </a:moveTo>
                <a:lnTo>
                  <a:pt x="0" y="0"/>
                </a:lnTo>
                <a:lnTo>
                  <a:pt x="0" y="1005840"/>
                </a:lnTo>
                <a:lnTo>
                  <a:pt x="4318000" y="1005840"/>
                </a:lnTo>
                <a:lnTo>
                  <a:pt x="4318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72000" y="4699571"/>
            <a:ext cx="3657600" cy="838691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  <a:tabLst>
                <a:tab pos="1372870" algn="l"/>
              </a:tabLst>
            </a:pPr>
            <a:r>
              <a:rPr sz="1450" b="1" spc="20" dirty="0">
                <a:latin typeface="Calibri"/>
                <a:cs typeface="Calibri"/>
              </a:rPr>
              <a:t>L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-40" dirty="0">
                <a:latin typeface="Calibri"/>
                <a:cs typeface="Calibri"/>
              </a:rPr>
              <a:t>r</a:t>
            </a:r>
            <a:r>
              <a:rPr sz="1450" b="1" spc="20" dirty="0">
                <a:latin typeface="Calibri"/>
                <a:cs typeface="Calibri"/>
              </a:rPr>
              <a:t>n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spc="-5" dirty="0">
                <a:latin typeface="Calibri"/>
                <a:cs typeface="Calibri"/>
              </a:rPr>
              <a:t>r</a:t>
            </a:r>
            <a:r>
              <a:rPr sz="1450" b="1" spc="-12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Na</a:t>
            </a:r>
            <a:r>
              <a:rPr sz="1450" b="1" spc="15" dirty="0">
                <a:latin typeface="Calibri"/>
                <a:cs typeface="Calibri"/>
              </a:rPr>
              <a:t>m</a:t>
            </a:r>
            <a:r>
              <a:rPr sz="1450" b="1" spc="-5" dirty="0">
                <a:latin typeface="Calibri"/>
                <a:cs typeface="Calibri"/>
              </a:rPr>
              <a:t>e</a:t>
            </a:r>
            <a:r>
              <a:rPr sz="1450" b="1" dirty="0">
                <a:latin typeface="Calibri"/>
                <a:cs typeface="Calibri"/>
              </a:rPr>
              <a:t>	</a:t>
            </a:r>
            <a:r>
              <a:rPr sz="1450" b="1" spc="-5" dirty="0" smtClean="0">
                <a:latin typeface="Calibri"/>
                <a:cs typeface="Calibri"/>
              </a:rPr>
              <a:t>:</a:t>
            </a:r>
            <a:r>
              <a:rPr lang="en-US" sz="1450" b="1" spc="-5" dirty="0" err="1" smtClean="0">
                <a:latin typeface="Calibri"/>
                <a:cs typeface="Calibri"/>
              </a:rPr>
              <a:t>Tamim</a:t>
            </a:r>
            <a:r>
              <a:rPr lang="en-US" sz="1450" b="1" spc="-5" dirty="0" smtClean="0">
                <a:latin typeface="Calibri"/>
                <a:cs typeface="Calibri"/>
              </a:rPr>
              <a:t> Hossain</a:t>
            </a:r>
            <a:endParaRPr sz="1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1372870" algn="l"/>
              </a:tabLst>
            </a:pPr>
            <a:r>
              <a:rPr sz="1450" b="1" spc="5" dirty="0">
                <a:latin typeface="Calibri"/>
                <a:cs typeface="Calibri"/>
              </a:rPr>
              <a:t>E</a:t>
            </a:r>
            <a:r>
              <a:rPr sz="1450" b="1" spc="20" dirty="0">
                <a:latin typeface="Calibri"/>
                <a:cs typeface="Calibri"/>
              </a:rPr>
              <a:t>n</a:t>
            </a:r>
            <a:r>
              <a:rPr sz="1450" b="1" spc="-40" dirty="0">
                <a:latin typeface="Calibri"/>
                <a:cs typeface="Calibri"/>
              </a:rPr>
              <a:t>r</a:t>
            </a:r>
            <a:r>
              <a:rPr sz="1450" b="1" spc="15" dirty="0">
                <a:latin typeface="Calibri"/>
                <a:cs typeface="Calibri"/>
              </a:rPr>
              <a:t>o</a:t>
            </a:r>
            <a:r>
              <a:rPr sz="1450" b="1" spc="-40" dirty="0">
                <a:latin typeface="Calibri"/>
                <a:cs typeface="Calibri"/>
              </a:rPr>
              <a:t>ll</a:t>
            </a:r>
            <a:r>
              <a:rPr sz="1450" b="1" spc="15" dirty="0">
                <a:latin typeface="Calibri"/>
                <a:cs typeface="Calibri"/>
              </a:rPr>
              <a:t>m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spc="20" dirty="0">
                <a:latin typeface="Calibri"/>
                <a:cs typeface="Calibri"/>
              </a:rPr>
              <a:t>n</a:t>
            </a:r>
            <a:r>
              <a:rPr sz="1450" b="1" spc="-5" dirty="0">
                <a:latin typeface="Calibri"/>
                <a:cs typeface="Calibri"/>
              </a:rPr>
              <a:t>t</a:t>
            </a:r>
            <a:r>
              <a:rPr sz="1450" b="1" spc="-110" dirty="0">
                <a:latin typeface="Calibri"/>
                <a:cs typeface="Calibri"/>
              </a:rPr>
              <a:t> </a:t>
            </a:r>
            <a:r>
              <a:rPr sz="1450" b="1" spc="5" dirty="0">
                <a:latin typeface="Calibri"/>
                <a:cs typeface="Calibri"/>
              </a:rPr>
              <a:t>I</a:t>
            </a:r>
            <a:r>
              <a:rPr sz="1450" b="1" spc="-5" dirty="0">
                <a:latin typeface="Calibri"/>
                <a:cs typeface="Calibri"/>
              </a:rPr>
              <a:t>D</a:t>
            </a:r>
            <a:r>
              <a:rPr sz="1450" b="1" dirty="0">
                <a:latin typeface="Calibri"/>
                <a:cs typeface="Calibri"/>
              </a:rPr>
              <a:t>	</a:t>
            </a:r>
            <a:r>
              <a:rPr sz="1450" b="1" spc="-5" dirty="0" smtClean="0">
                <a:latin typeface="Calibri"/>
                <a:cs typeface="Calibri"/>
              </a:rPr>
              <a:t>:</a:t>
            </a:r>
            <a:endParaRPr lang="en-US" sz="1450" b="1" spc="-5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1372870" algn="l"/>
              </a:tabLst>
            </a:pPr>
            <a:endParaRPr sz="14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5020" y="5313743"/>
            <a:ext cx="143637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50" b="1" spc="25" dirty="0">
                <a:latin typeface="Calibri"/>
                <a:cs typeface="Calibri"/>
              </a:rPr>
              <a:t>P</a:t>
            </a:r>
            <a:r>
              <a:rPr sz="1450" b="1" spc="-40" dirty="0">
                <a:latin typeface="Calibri"/>
                <a:cs typeface="Calibri"/>
              </a:rPr>
              <a:t>r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spc="-25" dirty="0">
                <a:latin typeface="Calibri"/>
                <a:cs typeface="Calibri"/>
              </a:rPr>
              <a:t>s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spc="20" dirty="0">
                <a:latin typeface="Calibri"/>
                <a:cs typeface="Calibri"/>
              </a:rPr>
              <a:t>n</a:t>
            </a:r>
            <a:r>
              <a:rPr sz="1450" b="1" spc="-25" dirty="0">
                <a:latin typeface="Calibri"/>
                <a:cs typeface="Calibri"/>
              </a:rPr>
              <a:t>t</a:t>
            </a: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-25" dirty="0">
                <a:latin typeface="Calibri"/>
                <a:cs typeface="Calibri"/>
              </a:rPr>
              <a:t>t</a:t>
            </a:r>
            <a:r>
              <a:rPr sz="1450" b="1" spc="-40" dirty="0">
                <a:latin typeface="Calibri"/>
                <a:cs typeface="Calibri"/>
              </a:rPr>
              <a:t>i</a:t>
            </a:r>
            <a:r>
              <a:rPr sz="1450" b="1" spc="15" dirty="0">
                <a:latin typeface="Calibri"/>
                <a:cs typeface="Calibri"/>
              </a:rPr>
              <a:t>o</a:t>
            </a:r>
            <a:r>
              <a:rPr sz="1450" b="1" spc="-5" dirty="0">
                <a:latin typeface="Calibri"/>
                <a:cs typeface="Calibri"/>
              </a:rPr>
              <a:t>n</a:t>
            </a:r>
            <a:r>
              <a:rPr sz="1450" b="1" spc="-65" dirty="0">
                <a:latin typeface="Calibri"/>
                <a:cs typeface="Calibri"/>
              </a:rPr>
              <a:t> </a:t>
            </a:r>
            <a:r>
              <a:rPr sz="1450" b="1" spc="-35" dirty="0">
                <a:latin typeface="Calibri"/>
                <a:cs typeface="Calibri"/>
              </a:rPr>
              <a:t>D</a:t>
            </a: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-25" dirty="0">
                <a:latin typeface="Calibri"/>
                <a:cs typeface="Calibri"/>
              </a:rPr>
              <a:t>t</a:t>
            </a:r>
            <a:r>
              <a:rPr sz="1450" b="1" spc="85" dirty="0">
                <a:latin typeface="Calibri"/>
                <a:cs typeface="Calibri"/>
              </a:rPr>
              <a:t>e</a:t>
            </a:r>
            <a:r>
              <a:rPr sz="1450" b="1" spc="-5" dirty="0">
                <a:latin typeface="Calibri"/>
                <a:cs typeface="Calibri"/>
              </a:rPr>
              <a:t>: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3.</a:t>
            </a:r>
            <a:r>
              <a:rPr lang="en-US" spc="-55" dirty="0"/>
              <a:t> </a:t>
            </a:r>
            <a:r>
              <a:rPr lang="en-US" spc="-35" dirty="0"/>
              <a:t>Entities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05416"/>
              </p:ext>
            </p:extLst>
          </p:nvPr>
        </p:nvGraphicFramePr>
        <p:xfrm>
          <a:off x="27709" y="1066800"/>
          <a:ext cx="8857296" cy="280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970">
                  <a:extLst>
                    <a:ext uri="{9D8B030D-6E8A-4147-A177-3AD203B41FA5}">
                      <a16:colId xmlns:a16="http://schemas.microsoft.com/office/drawing/2014/main" val="317993719"/>
                    </a:ext>
                  </a:extLst>
                </a:gridCol>
                <a:gridCol w="3754131">
                  <a:extLst>
                    <a:ext uri="{9D8B030D-6E8A-4147-A177-3AD203B41FA5}">
                      <a16:colId xmlns:a16="http://schemas.microsoft.com/office/drawing/2014/main" val="2381912078"/>
                    </a:ext>
                  </a:extLst>
                </a:gridCol>
                <a:gridCol w="4187195">
                  <a:extLst>
                    <a:ext uri="{9D8B030D-6E8A-4147-A177-3AD203B41FA5}">
                      <a16:colId xmlns:a16="http://schemas.microsoft.com/office/drawing/2014/main" val="1332513118"/>
                    </a:ext>
                  </a:extLst>
                </a:gridCol>
              </a:tblGrid>
              <a:tr h="5610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Entities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95422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11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apply_job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Registered user can apply or list job opportunities and responses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910696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company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One posted job has one required company which will request user to apply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8839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13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bulk_email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Bulk invite email can only be done by the admin.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Admin will request user to register by bulk email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690796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14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search_user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After registration and log in user can search for other user and view their profile information.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07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46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34055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4.</a:t>
            </a:r>
            <a:r>
              <a:rPr spc="-5" dirty="0"/>
              <a:t> </a:t>
            </a:r>
            <a:r>
              <a:rPr spc="-35" dirty="0"/>
              <a:t>Conceptual</a:t>
            </a:r>
            <a:r>
              <a:rPr spc="310" dirty="0"/>
              <a:t> </a:t>
            </a:r>
            <a:r>
              <a:rPr spc="-35" dirty="0"/>
              <a:t>Design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44958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9" y="2438400"/>
            <a:ext cx="4636449" cy="2392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Conceptual design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65580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ER Diagram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2734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5.</a:t>
            </a:r>
            <a:r>
              <a:rPr dirty="0"/>
              <a:t> </a:t>
            </a:r>
            <a:r>
              <a:rPr spc="-50" dirty="0"/>
              <a:t>Logical</a:t>
            </a:r>
            <a:r>
              <a:rPr spc="315" dirty="0"/>
              <a:t> </a:t>
            </a:r>
            <a:r>
              <a:rPr spc="-35" dirty="0"/>
              <a:t>Design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8763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13931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6.</a:t>
            </a:r>
            <a:r>
              <a:rPr spc="-125" dirty="0"/>
              <a:t> </a:t>
            </a:r>
            <a:r>
              <a:rPr spc="-114" dirty="0"/>
              <a:t>Tables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320" y="1137919"/>
            <a:ext cx="8976995" cy="5674995"/>
            <a:chOff x="20320" y="1137919"/>
            <a:chExt cx="897699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" y="1137919"/>
              <a:ext cx="1234440" cy="594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7" y="1211643"/>
            <a:ext cx="890269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90"/>
              </a:spcBef>
              <a:buFont typeface="Wingdings"/>
              <a:buChar char=""/>
              <a:tabLst>
                <a:tab pos="297815" algn="l"/>
              </a:tabLst>
            </a:pPr>
            <a:r>
              <a:rPr sz="1850" spc="-50" dirty="0">
                <a:latin typeface="Calibri"/>
                <a:cs typeface="Calibri"/>
              </a:rPr>
              <a:t>Tables</a:t>
            </a:r>
            <a:endParaRPr sz="185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10914"/>
              </p:ext>
            </p:extLst>
          </p:nvPr>
        </p:nvGraphicFramePr>
        <p:xfrm>
          <a:off x="116839" y="1502311"/>
          <a:ext cx="8798560" cy="52490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1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Tables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01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To store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users registration information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admin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identify the user role as an administrator that has access to administer user data</a:t>
                      </a:r>
                      <a:endParaRPr lang="en-SG" sz="1200" dirty="0" smtClean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93063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03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Log_in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user login details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35662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04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read_message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To store users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message receiving details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522545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05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send_message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To store users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message sending details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55640"/>
                  </a:ext>
                </a:extLst>
              </a:tr>
              <a:tr h="359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06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profile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user register and profile information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529079"/>
                  </a:ext>
                </a:extLst>
              </a:tr>
              <a:tr h="359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07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update_profile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Latha" panose="020B0604020202020204" pitchFamily="34" charset="0"/>
                        </a:rPr>
                        <a:t>To store user edit profile information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8895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08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To store new user Email, username, password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5370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09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registration_form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To store new user registration details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417035"/>
                  </a:ext>
                </a:extLst>
              </a:tr>
              <a:tr h="4787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10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job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user posted job information</a:t>
                      </a:r>
                      <a:endParaRPr lang="en-SG" sz="1200" dirty="0" smtClean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38821"/>
                  </a:ext>
                </a:extLst>
              </a:tr>
              <a:tr h="538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11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apply_job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Link between user and job, user can applied to posted job opportunities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858817"/>
                  </a:ext>
                </a:extLst>
              </a:tr>
              <a:tr h="4787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company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user posted jobs company details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609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6.</a:t>
            </a:r>
            <a:r>
              <a:rPr lang="en-US" spc="-125" dirty="0"/>
              <a:t> </a:t>
            </a:r>
            <a:r>
              <a:rPr lang="en-US" spc="-114" dirty="0"/>
              <a:t>Tables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60106"/>
              </p:ext>
            </p:extLst>
          </p:nvPr>
        </p:nvGraphicFramePr>
        <p:xfrm>
          <a:off x="0" y="1371600"/>
          <a:ext cx="8798560" cy="1253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1606">
                  <a:extLst>
                    <a:ext uri="{9D8B030D-6E8A-4147-A177-3AD203B41FA5}">
                      <a16:colId xmlns:a16="http://schemas.microsoft.com/office/drawing/2014/main" val="678022386"/>
                    </a:ext>
                  </a:extLst>
                </a:gridCol>
                <a:gridCol w="3577488">
                  <a:extLst>
                    <a:ext uri="{9D8B030D-6E8A-4147-A177-3AD203B41FA5}">
                      <a16:colId xmlns:a16="http://schemas.microsoft.com/office/drawing/2014/main" val="1188349875"/>
                    </a:ext>
                  </a:extLst>
                </a:gridCol>
                <a:gridCol w="4159466">
                  <a:extLst>
                    <a:ext uri="{9D8B030D-6E8A-4147-A177-3AD203B41FA5}">
                      <a16:colId xmlns:a16="http://schemas.microsoft.com/office/drawing/2014/main" val="3687655230"/>
                    </a:ext>
                  </a:extLst>
                </a:gridCol>
              </a:tblGrid>
              <a:tr h="3492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Tables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16302"/>
                  </a:ext>
                </a:extLst>
              </a:tr>
              <a:tr h="349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 err="1" smtClean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bulk_email_tbl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bulk email information that can only be send by the administrator</a:t>
                      </a:r>
                      <a:endParaRPr lang="en-SG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93800"/>
                  </a:ext>
                </a:extLst>
              </a:tr>
              <a:tr h="538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13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 err="1" smtClean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search_user_tbl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 store user search history information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57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54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1331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7.</a:t>
            </a:r>
            <a:r>
              <a:rPr spc="-45" dirty="0"/>
              <a:t> </a:t>
            </a:r>
            <a:r>
              <a:rPr spc="-55" dirty="0"/>
              <a:t>Fields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320" y="1137919"/>
            <a:ext cx="8976995" cy="5674995"/>
            <a:chOff x="20320" y="1137919"/>
            <a:chExt cx="897699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" y="1137919"/>
              <a:ext cx="2931160" cy="1021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7" y="1065084"/>
            <a:ext cx="2591435" cy="88011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245"/>
              </a:spcBef>
              <a:buFont typeface="Wingdings"/>
              <a:buChar char=""/>
              <a:tabLst>
                <a:tab pos="297815" algn="l"/>
              </a:tabLst>
            </a:pPr>
            <a:r>
              <a:rPr sz="1850" spc="-30" dirty="0">
                <a:latin typeface="Calibri"/>
                <a:cs typeface="Calibri"/>
              </a:rPr>
              <a:t>O</a:t>
            </a:r>
            <a:r>
              <a:rPr sz="1850" spc="-15" dirty="0">
                <a:latin typeface="Calibri"/>
                <a:cs typeface="Calibri"/>
              </a:rPr>
              <a:t>n</a:t>
            </a:r>
            <a:r>
              <a:rPr sz="1850" spc="-5" dirty="0">
                <a:latin typeface="Calibri"/>
                <a:cs typeface="Calibri"/>
              </a:rPr>
              <a:t>e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-185" dirty="0">
                <a:latin typeface="Calibri"/>
                <a:cs typeface="Calibri"/>
              </a:rPr>
              <a:t>T</a:t>
            </a:r>
            <a:r>
              <a:rPr sz="1850" spc="-5" dirty="0">
                <a:latin typeface="Calibri"/>
                <a:cs typeface="Calibri"/>
              </a:rPr>
              <a:t>a</a:t>
            </a:r>
            <a:r>
              <a:rPr sz="1850" spc="-15" dirty="0">
                <a:latin typeface="Calibri"/>
                <a:cs typeface="Calibri"/>
              </a:rPr>
              <a:t>b</a:t>
            </a:r>
            <a:r>
              <a:rPr sz="1850" spc="-30" dirty="0">
                <a:latin typeface="Calibri"/>
                <a:cs typeface="Calibri"/>
              </a:rPr>
              <a:t>l</a:t>
            </a:r>
            <a:r>
              <a:rPr sz="1850" spc="-5" dirty="0">
                <a:latin typeface="Calibri"/>
                <a:cs typeface="Calibri"/>
              </a:rPr>
              <a:t>e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f</a:t>
            </a:r>
            <a:r>
              <a:rPr sz="1850" spc="-20" dirty="0">
                <a:latin typeface="Calibri"/>
                <a:cs typeface="Calibri"/>
              </a:rPr>
              <a:t>o</a:t>
            </a:r>
            <a:r>
              <a:rPr sz="1850" spc="-5" dirty="0">
                <a:latin typeface="Calibri"/>
                <a:cs typeface="Calibri"/>
              </a:rPr>
              <a:t>r</a:t>
            </a:r>
            <a:r>
              <a:rPr sz="1850" spc="-10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E</a:t>
            </a:r>
            <a:r>
              <a:rPr sz="1850" spc="-5" dirty="0">
                <a:latin typeface="Calibri"/>
                <a:cs typeface="Calibri"/>
              </a:rPr>
              <a:t>a</a:t>
            </a:r>
            <a:r>
              <a:rPr sz="1850" spc="10" dirty="0">
                <a:latin typeface="Calibri"/>
                <a:cs typeface="Calibri"/>
              </a:rPr>
              <a:t>c</a:t>
            </a:r>
            <a:r>
              <a:rPr sz="1850" spc="-5" dirty="0">
                <a:latin typeface="Calibri"/>
                <a:cs typeface="Calibri"/>
              </a:rPr>
              <a:t>h</a:t>
            </a:r>
            <a:r>
              <a:rPr sz="1850" spc="-110" dirty="0">
                <a:latin typeface="Calibri"/>
                <a:cs typeface="Calibri"/>
              </a:rPr>
              <a:t> </a:t>
            </a:r>
            <a:r>
              <a:rPr sz="1850" spc="-185" dirty="0">
                <a:latin typeface="Calibri"/>
                <a:cs typeface="Calibri"/>
              </a:rPr>
              <a:t>T</a:t>
            </a:r>
            <a:r>
              <a:rPr sz="1850" spc="-5" dirty="0">
                <a:latin typeface="Calibri"/>
                <a:cs typeface="Calibri"/>
              </a:rPr>
              <a:t>a</a:t>
            </a:r>
            <a:r>
              <a:rPr sz="1850" spc="-15" dirty="0">
                <a:latin typeface="Calibri"/>
                <a:cs typeface="Calibri"/>
              </a:rPr>
              <a:t>b</a:t>
            </a:r>
            <a:r>
              <a:rPr sz="1850" spc="-30" dirty="0">
                <a:latin typeface="Calibri"/>
                <a:cs typeface="Calibri"/>
              </a:rPr>
              <a:t>l</a:t>
            </a:r>
            <a:r>
              <a:rPr sz="1850" spc="-5" dirty="0">
                <a:latin typeface="Calibri"/>
                <a:cs typeface="Calibri"/>
              </a:rPr>
              <a:t>e</a:t>
            </a:r>
            <a:endParaRPr sz="1850" dirty="0">
              <a:latin typeface="Calibri"/>
              <a:cs typeface="Calibri"/>
            </a:endParaRPr>
          </a:p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sz="1850" b="1" spc="-55" dirty="0" smtClean="0">
                <a:latin typeface="Calibri"/>
                <a:cs typeface="Calibri"/>
              </a:rPr>
              <a:t>&lt;</a:t>
            </a:r>
            <a:r>
              <a:rPr lang="en-US" sz="1850" b="1" spc="-55" dirty="0" err="1" smtClean="0">
                <a:latin typeface="Calibri"/>
                <a:cs typeface="Calibri"/>
              </a:rPr>
              <a:t>user_tbl</a:t>
            </a:r>
            <a:r>
              <a:rPr sz="1850" b="1" spc="-20" dirty="0" smtClean="0">
                <a:latin typeface="Calibri"/>
                <a:cs typeface="Calibri"/>
              </a:rPr>
              <a:t>&gt;</a:t>
            </a:r>
            <a:endParaRPr sz="185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7007" y="3429000"/>
            <a:ext cx="1621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admin_tbl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57677" y="21297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36020"/>
              </p:ext>
            </p:extLst>
          </p:nvPr>
        </p:nvGraphicFramePr>
        <p:xfrm>
          <a:off x="304801" y="2018027"/>
          <a:ext cx="3352799" cy="1036068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117376">
                  <a:extLst>
                    <a:ext uri="{9D8B030D-6E8A-4147-A177-3AD203B41FA5}">
                      <a16:colId xmlns:a16="http://schemas.microsoft.com/office/drawing/2014/main" val="1381028121"/>
                    </a:ext>
                  </a:extLst>
                </a:gridCol>
                <a:gridCol w="1117376">
                  <a:extLst>
                    <a:ext uri="{9D8B030D-6E8A-4147-A177-3AD203B41FA5}">
                      <a16:colId xmlns:a16="http://schemas.microsoft.com/office/drawing/2014/main" val="3047956493"/>
                    </a:ext>
                  </a:extLst>
                </a:gridCol>
                <a:gridCol w="1118047">
                  <a:extLst>
                    <a:ext uri="{9D8B030D-6E8A-4147-A177-3AD203B41FA5}">
                      <a16:colId xmlns:a16="http://schemas.microsoft.com/office/drawing/2014/main" val="2792740912"/>
                    </a:ext>
                  </a:extLst>
                </a:gridCol>
              </a:tblGrid>
              <a:tr h="259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012933"/>
                  </a:ext>
                </a:extLst>
              </a:tr>
              <a:tr h="259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11(PK)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678627"/>
                  </a:ext>
                </a:extLst>
              </a:tr>
              <a:tr h="259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user_name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21429"/>
                  </a:ext>
                </a:extLst>
              </a:tr>
              <a:tr h="259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008595"/>
                  </a:ext>
                </a:extLst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916238" y="28559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54330"/>
              </p:ext>
            </p:extLst>
          </p:nvPr>
        </p:nvGraphicFramePr>
        <p:xfrm>
          <a:off x="304801" y="4039936"/>
          <a:ext cx="3733800" cy="1446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44351">
                  <a:extLst>
                    <a:ext uri="{9D8B030D-6E8A-4147-A177-3AD203B41FA5}">
                      <a16:colId xmlns:a16="http://schemas.microsoft.com/office/drawing/2014/main" val="3017390938"/>
                    </a:ext>
                  </a:extLst>
                </a:gridCol>
                <a:gridCol w="1244351">
                  <a:extLst>
                    <a:ext uri="{9D8B030D-6E8A-4147-A177-3AD203B41FA5}">
                      <a16:colId xmlns:a16="http://schemas.microsoft.com/office/drawing/2014/main" val="2883035213"/>
                    </a:ext>
                  </a:extLst>
                </a:gridCol>
                <a:gridCol w="1245098">
                  <a:extLst>
                    <a:ext uri="{9D8B030D-6E8A-4147-A177-3AD203B41FA5}">
                      <a16:colId xmlns:a16="http://schemas.microsoft.com/office/drawing/2014/main" val="1003098375"/>
                    </a:ext>
                  </a:extLst>
                </a:gridCol>
              </a:tblGrid>
              <a:tr h="2429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635629"/>
                  </a:ext>
                </a:extLst>
              </a:tr>
              <a:tr h="2429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admin_id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11(PK)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547026"/>
                  </a:ext>
                </a:extLst>
              </a:tr>
              <a:tr h="2429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admin_name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704235"/>
                  </a:ext>
                </a:extLst>
              </a:tr>
              <a:tr h="2429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admin_email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314729"/>
                  </a:ext>
                </a:extLst>
              </a:tr>
              <a:tr h="4747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admin_password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51352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112993"/>
              </p:ext>
            </p:extLst>
          </p:nvPr>
        </p:nvGraphicFramePr>
        <p:xfrm>
          <a:off x="4800600" y="2018027"/>
          <a:ext cx="3541239" cy="1200050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180177">
                  <a:extLst>
                    <a:ext uri="{9D8B030D-6E8A-4147-A177-3AD203B41FA5}">
                      <a16:colId xmlns:a16="http://schemas.microsoft.com/office/drawing/2014/main" val="1444927117"/>
                    </a:ext>
                  </a:extLst>
                </a:gridCol>
                <a:gridCol w="1180177">
                  <a:extLst>
                    <a:ext uri="{9D8B030D-6E8A-4147-A177-3AD203B41FA5}">
                      <a16:colId xmlns:a16="http://schemas.microsoft.com/office/drawing/2014/main" val="2114869334"/>
                    </a:ext>
                  </a:extLst>
                </a:gridCol>
                <a:gridCol w="1180885">
                  <a:extLst>
                    <a:ext uri="{9D8B030D-6E8A-4147-A177-3AD203B41FA5}">
                      <a16:colId xmlns:a16="http://schemas.microsoft.com/office/drawing/2014/main" val="1528514849"/>
                    </a:ext>
                  </a:extLst>
                </a:gridCol>
              </a:tblGrid>
              <a:tr h="240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509368"/>
                  </a:ext>
                </a:extLst>
              </a:tr>
              <a:tr h="240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Bulk Email_ID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10456"/>
                  </a:ext>
                </a:extLst>
              </a:tr>
              <a:tr h="240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Bulk 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Text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65535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704398"/>
                  </a:ext>
                </a:extLst>
              </a:tr>
              <a:tr h="240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Bulk Email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4260733"/>
                  </a:ext>
                </a:extLst>
              </a:tr>
              <a:tr h="240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11(FK)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129412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648200" y="1550367"/>
            <a:ext cx="2040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bulk_email_tbl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69256" y="3482981"/>
            <a:ext cx="159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log_in_tbl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7750"/>
              </p:ext>
            </p:extLst>
          </p:nvPr>
        </p:nvGraphicFramePr>
        <p:xfrm>
          <a:off x="4800600" y="4029592"/>
          <a:ext cx="3886200" cy="1533010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95141">
                  <a:extLst>
                    <a:ext uri="{9D8B030D-6E8A-4147-A177-3AD203B41FA5}">
                      <a16:colId xmlns:a16="http://schemas.microsoft.com/office/drawing/2014/main" val="3935991769"/>
                    </a:ext>
                  </a:extLst>
                </a:gridCol>
                <a:gridCol w="1295141">
                  <a:extLst>
                    <a:ext uri="{9D8B030D-6E8A-4147-A177-3AD203B41FA5}">
                      <a16:colId xmlns:a16="http://schemas.microsoft.com/office/drawing/2014/main" val="2455512259"/>
                    </a:ext>
                  </a:extLst>
                </a:gridCol>
                <a:gridCol w="1295918">
                  <a:extLst>
                    <a:ext uri="{9D8B030D-6E8A-4147-A177-3AD203B41FA5}">
                      <a16:colId xmlns:a16="http://schemas.microsoft.com/office/drawing/2014/main" val="2342057564"/>
                    </a:ext>
                  </a:extLst>
                </a:gridCol>
              </a:tblGrid>
              <a:tr h="3066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528066"/>
                  </a:ext>
                </a:extLst>
              </a:tr>
              <a:tr h="3066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log_in_id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514792"/>
                  </a:ext>
                </a:extLst>
              </a:tr>
              <a:tr h="3066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5872419"/>
                  </a:ext>
                </a:extLst>
              </a:tr>
              <a:tr h="3066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498209"/>
                  </a:ext>
                </a:extLst>
              </a:tr>
              <a:tr h="3066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password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256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623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object 3"/>
          <p:cNvGrpSpPr/>
          <p:nvPr/>
        </p:nvGrpSpPr>
        <p:grpSpPr>
          <a:xfrm>
            <a:off x="20320" y="1137919"/>
            <a:ext cx="8976995" cy="5674995"/>
            <a:chOff x="20320" y="1137919"/>
            <a:chExt cx="8976995" cy="5674995"/>
          </a:xfrm>
        </p:grpSpPr>
        <p:pic>
          <p:nvPicPr>
            <p:cNvPr id="22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23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" y="1137919"/>
              <a:ext cx="2931160" cy="1021079"/>
            </a:xfrm>
            <a:prstGeom prst="rect">
              <a:avLst/>
            </a:prstGeom>
          </p:spPr>
        </p:pic>
        <p:sp>
          <p:nvSpPr>
            <p:cNvPr id="24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7.</a:t>
            </a:r>
            <a:r>
              <a:rPr lang="en-US" spc="-45" dirty="0"/>
              <a:t> </a:t>
            </a:r>
            <a:r>
              <a:rPr lang="en-US" spc="-55" dirty="0"/>
              <a:t>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955" y="1371600"/>
            <a:ext cx="175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account_tbl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664" y="3886200"/>
            <a:ext cx="275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ea typeface="Verdana" panose="020B0604030504040204" pitchFamily="34" charset="0"/>
                <a:cs typeface="Calibri"/>
              </a:rPr>
              <a:t>&lt;</a:t>
            </a:r>
            <a:r>
              <a:rPr lang="en-SG" b="1" dirty="0" err="1" smtClean="0">
                <a:ea typeface="Verdana" panose="020B0604030504040204" pitchFamily="34" charset="0"/>
                <a:cs typeface="Arial" panose="020B0604020202020204" pitchFamily="34" charset="0"/>
              </a:rPr>
              <a:t>registration_form_tbl</a:t>
            </a:r>
            <a:r>
              <a:rPr lang="en-US" b="1" spc="-20" dirty="0" smtClean="0">
                <a:ea typeface="Verdana" panose="020B0604030504040204" pitchFamily="34" charset="0"/>
                <a:cs typeface="Calibri"/>
              </a:rPr>
              <a:t>&gt;</a:t>
            </a:r>
            <a:endParaRPr lang="en-US" b="1" dirty="0">
              <a:ea typeface="Verdana" panose="020B0604030504040204" pitchFamily="34" charset="0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371065"/>
              </p:ext>
            </p:extLst>
          </p:nvPr>
        </p:nvGraphicFramePr>
        <p:xfrm>
          <a:off x="304800" y="1791715"/>
          <a:ext cx="3885000" cy="1319463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773118">
                  <a:extLst>
                    <a:ext uri="{9D8B030D-6E8A-4147-A177-3AD203B41FA5}">
                      <a16:colId xmlns:a16="http://schemas.microsoft.com/office/drawing/2014/main" val="4168535129"/>
                    </a:ext>
                  </a:extLst>
                </a:gridCol>
                <a:gridCol w="1047857">
                  <a:extLst>
                    <a:ext uri="{9D8B030D-6E8A-4147-A177-3AD203B41FA5}">
                      <a16:colId xmlns:a16="http://schemas.microsoft.com/office/drawing/2014/main" val="1904898045"/>
                    </a:ext>
                  </a:extLst>
                </a:gridCol>
                <a:gridCol w="1064025">
                  <a:extLst>
                    <a:ext uri="{9D8B030D-6E8A-4147-A177-3AD203B41FA5}">
                      <a16:colId xmlns:a16="http://schemas.microsoft.com/office/drawing/2014/main" val="3691712729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328211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account_id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11(PK)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02284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279713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154282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password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41286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66186"/>
              </p:ext>
            </p:extLst>
          </p:nvPr>
        </p:nvGraphicFramePr>
        <p:xfrm>
          <a:off x="304801" y="4584780"/>
          <a:ext cx="3693376" cy="1704100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30879">
                  <a:extLst>
                    <a:ext uri="{9D8B030D-6E8A-4147-A177-3AD203B41FA5}">
                      <a16:colId xmlns:a16="http://schemas.microsoft.com/office/drawing/2014/main" val="2081380860"/>
                    </a:ext>
                  </a:extLst>
                </a:gridCol>
                <a:gridCol w="1230879">
                  <a:extLst>
                    <a:ext uri="{9D8B030D-6E8A-4147-A177-3AD203B41FA5}">
                      <a16:colId xmlns:a16="http://schemas.microsoft.com/office/drawing/2014/main" val="3302570962"/>
                    </a:ext>
                  </a:extLst>
                </a:gridCol>
                <a:gridCol w="1231618">
                  <a:extLst>
                    <a:ext uri="{9D8B030D-6E8A-4147-A177-3AD203B41FA5}">
                      <a16:colId xmlns:a16="http://schemas.microsoft.com/office/drawing/2014/main" val="1310550137"/>
                    </a:ext>
                  </a:extLst>
                </a:gridCol>
              </a:tblGrid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417045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regi_id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775081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registration_id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73207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first_name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226675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last_name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088780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birth_day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679277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6780105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296289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country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11428"/>
                  </a:ext>
                </a:extLst>
              </a:tr>
              <a:tr h="1704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887810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71983"/>
              </p:ext>
            </p:extLst>
          </p:nvPr>
        </p:nvGraphicFramePr>
        <p:xfrm>
          <a:off x="4909126" y="1782496"/>
          <a:ext cx="3789839" cy="1682352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63027">
                  <a:extLst>
                    <a:ext uri="{9D8B030D-6E8A-4147-A177-3AD203B41FA5}">
                      <a16:colId xmlns:a16="http://schemas.microsoft.com/office/drawing/2014/main" val="314411082"/>
                    </a:ext>
                  </a:extLst>
                </a:gridCol>
                <a:gridCol w="1263027">
                  <a:extLst>
                    <a:ext uri="{9D8B030D-6E8A-4147-A177-3AD203B41FA5}">
                      <a16:colId xmlns:a16="http://schemas.microsoft.com/office/drawing/2014/main" val="3717427208"/>
                    </a:ext>
                  </a:extLst>
                </a:gridCol>
                <a:gridCol w="1263785">
                  <a:extLst>
                    <a:ext uri="{9D8B030D-6E8A-4147-A177-3AD203B41FA5}">
                      <a16:colId xmlns:a16="http://schemas.microsoft.com/office/drawing/2014/main" val="647186195"/>
                    </a:ext>
                  </a:extLst>
                </a:gridCol>
              </a:tblGrid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7365541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profile_id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11(PK)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364803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work_links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blob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734671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Skills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832204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 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133047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541521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991761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324940"/>
                  </a:ext>
                </a:extLst>
              </a:tr>
              <a:tr h="1869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profession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088162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5047217" y="1371600"/>
            <a:ext cx="163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profile_tbl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47217" y="3962400"/>
            <a:ext cx="2371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update_profile_tbl</a:t>
            </a:r>
            <a:r>
              <a:rPr lang="en-US" b="1" spc="-20" dirty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27051"/>
              </p:ext>
            </p:extLst>
          </p:nvPr>
        </p:nvGraphicFramePr>
        <p:xfrm>
          <a:off x="4696656" y="4346990"/>
          <a:ext cx="3962400" cy="2023538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447801">
                  <a:extLst>
                    <a:ext uri="{9D8B030D-6E8A-4147-A177-3AD203B41FA5}">
                      <a16:colId xmlns:a16="http://schemas.microsoft.com/office/drawing/2014/main" val="2791203594"/>
                    </a:ext>
                  </a:extLst>
                </a:gridCol>
                <a:gridCol w="1193537">
                  <a:extLst>
                    <a:ext uri="{9D8B030D-6E8A-4147-A177-3AD203B41FA5}">
                      <a16:colId xmlns:a16="http://schemas.microsoft.com/office/drawing/2014/main" val="2867396011"/>
                    </a:ext>
                  </a:extLst>
                </a:gridCol>
                <a:gridCol w="1321062">
                  <a:extLst>
                    <a:ext uri="{9D8B030D-6E8A-4147-A177-3AD203B41FA5}">
                      <a16:colId xmlns:a16="http://schemas.microsoft.com/office/drawing/2014/main" val="25946037"/>
                    </a:ext>
                  </a:extLst>
                </a:gridCol>
              </a:tblGrid>
              <a:tr h="3781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4508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Update_profile_id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11(</a:t>
                      </a:r>
                      <a:r>
                        <a:rPr lang="en-US" sz="1200" dirty="0" err="1" smtClean="0">
                          <a:effectLst/>
                        </a:rPr>
                        <a:t>pk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940188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User_id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11(</a:t>
                      </a:r>
                      <a:r>
                        <a:rPr lang="en-US" sz="1200" dirty="0" err="1" smtClean="0">
                          <a:effectLst/>
                        </a:rPr>
                        <a:t>Fk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8273103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113675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Email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631013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phone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780624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Profession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320121"/>
                  </a:ext>
                </a:extLst>
              </a:tr>
              <a:tr h="2234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User_profile_pic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Blob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5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12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7.</a:t>
            </a:r>
            <a:r>
              <a:rPr lang="en-US" spc="-45" dirty="0"/>
              <a:t> </a:t>
            </a:r>
            <a:r>
              <a:rPr lang="en-US" spc="-55" dirty="0"/>
              <a:t>Fields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1316182"/>
            <a:ext cx="2358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send_message_tbl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1316182"/>
            <a:ext cx="233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read_message_tbl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114800"/>
            <a:ext cx="1337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job_tbl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0" y="3994666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apply_job_tbl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99886"/>
              </p:ext>
            </p:extLst>
          </p:nvPr>
        </p:nvGraphicFramePr>
        <p:xfrm>
          <a:off x="510309" y="1828800"/>
          <a:ext cx="3985491" cy="1635918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332477">
                  <a:extLst>
                    <a:ext uri="{9D8B030D-6E8A-4147-A177-3AD203B41FA5}">
                      <a16:colId xmlns:a16="http://schemas.microsoft.com/office/drawing/2014/main" val="790269629"/>
                    </a:ext>
                  </a:extLst>
                </a:gridCol>
                <a:gridCol w="1326109">
                  <a:extLst>
                    <a:ext uri="{9D8B030D-6E8A-4147-A177-3AD203B41FA5}">
                      <a16:colId xmlns:a16="http://schemas.microsoft.com/office/drawing/2014/main" val="2911907983"/>
                    </a:ext>
                  </a:extLst>
                </a:gridCol>
                <a:gridCol w="1326905">
                  <a:extLst>
                    <a:ext uri="{9D8B030D-6E8A-4147-A177-3AD203B41FA5}">
                      <a16:colId xmlns:a16="http://schemas.microsoft.com/office/drawing/2014/main" val="2520244181"/>
                    </a:ext>
                  </a:extLst>
                </a:gridCol>
              </a:tblGrid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160370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Send_messages_id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964258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Text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text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65535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4292448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title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377199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435464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62856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54914"/>
              </p:ext>
            </p:extLst>
          </p:nvPr>
        </p:nvGraphicFramePr>
        <p:xfrm>
          <a:off x="5181600" y="1828800"/>
          <a:ext cx="3848733" cy="1635918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86755">
                  <a:extLst>
                    <a:ext uri="{9D8B030D-6E8A-4147-A177-3AD203B41FA5}">
                      <a16:colId xmlns:a16="http://schemas.microsoft.com/office/drawing/2014/main" val="790269629"/>
                    </a:ext>
                  </a:extLst>
                </a:gridCol>
                <a:gridCol w="1280605">
                  <a:extLst>
                    <a:ext uri="{9D8B030D-6E8A-4147-A177-3AD203B41FA5}">
                      <a16:colId xmlns:a16="http://schemas.microsoft.com/office/drawing/2014/main" val="2911907983"/>
                    </a:ext>
                  </a:extLst>
                </a:gridCol>
                <a:gridCol w="1281373">
                  <a:extLst>
                    <a:ext uri="{9D8B030D-6E8A-4147-A177-3AD203B41FA5}">
                      <a16:colId xmlns:a16="http://schemas.microsoft.com/office/drawing/2014/main" val="2520244181"/>
                    </a:ext>
                  </a:extLst>
                </a:gridCol>
              </a:tblGrid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Field </a:t>
                      </a:r>
                      <a:r>
                        <a:rPr lang="en-US" sz="1000" dirty="0">
                          <a:effectLst/>
                        </a:rPr>
                        <a:t>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160370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read_messages_id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964258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Text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text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65535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4292448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Message_title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377199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435464"/>
                  </a:ext>
                </a:extLst>
              </a:tr>
              <a:tr h="272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62856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064316"/>
              </p:ext>
            </p:extLst>
          </p:nvPr>
        </p:nvGraphicFramePr>
        <p:xfrm>
          <a:off x="533400" y="4572000"/>
          <a:ext cx="4038600" cy="1526142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345931">
                  <a:extLst>
                    <a:ext uri="{9D8B030D-6E8A-4147-A177-3AD203B41FA5}">
                      <a16:colId xmlns:a16="http://schemas.microsoft.com/office/drawing/2014/main" val="2938659933"/>
                    </a:ext>
                  </a:extLst>
                </a:gridCol>
                <a:gridCol w="1345931">
                  <a:extLst>
                    <a:ext uri="{9D8B030D-6E8A-4147-A177-3AD203B41FA5}">
                      <a16:colId xmlns:a16="http://schemas.microsoft.com/office/drawing/2014/main" val="266692656"/>
                    </a:ext>
                  </a:extLst>
                </a:gridCol>
                <a:gridCol w="1346738">
                  <a:extLst>
                    <a:ext uri="{9D8B030D-6E8A-4147-A177-3AD203B41FA5}">
                      <a16:colId xmlns:a16="http://schemas.microsoft.com/office/drawing/2014/main" val="3316033149"/>
                    </a:ext>
                  </a:extLst>
                </a:gridCol>
              </a:tblGrid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Type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399510"/>
                  </a:ext>
                </a:extLst>
              </a:tr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jobs_id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11(PK)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434795"/>
                  </a:ext>
                </a:extLst>
              </a:tr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11(FK)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367852"/>
                  </a:ext>
                </a:extLst>
              </a:tr>
              <a:tr h="242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deadline_of_application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651545"/>
                  </a:ext>
                </a:extLst>
              </a:tr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job_position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561894"/>
                  </a:ext>
                </a:extLst>
              </a:tr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salary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2155146"/>
                  </a:ext>
                </a:extLst>
              </a:tr>
              <a:tr h="203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user_id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11(FK)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74704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41642"/>
              </p:ext>
            </p:extLst>
          </p:nvPr>
        </p:nvGraphicFramePr>
        <p:xfrm>
          <a:off x="5334000" y="4595091"/>
          <a:ext cx="3276600" cy="1424708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896740">
                  <a:extLst>
                    <a:ext uri="{9D8B030D-6E8A-4147-A177-3AD203B41FA5}">
                      <a16:colId xmlns:a16="http://schemas.microsoft.com/office/drawing/2014/main" val="2698811072"/>
                    </a:ext>
                  </a:extLst>
                </a:gridCol>
                <a:gridCol w="759735">
                  <a:extLst>
                    <a:ext uri="{9D8B030D-6E8A-4147-A177-3AD203B41FA5}">
                      <a16:colId xmlns:a16="http://schemas.microsoft.com/office/drawing/2014/main" val="3767960059"/>
                    </a:ext>
                  </a:extLst>
                </a:gridCol>
                <a:gridCol w="620125">
                  <a:extLst>
                    <a:ext uri="{9D8B030D-6E8A-4147-A177-3AD203B41FA5}">
                      <a16:colId xmlns:a16="http://schemas.microsoft.com/office/drawing/2014/main" val="3107145740"/>
                    </a:ext>
                  </a:extLst>
                </a:gridCol>
              </a:tblGrid>
              <a:tr h="356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754550"/>
                  </a:ext>
                </a:extLst>
              </a:tr>
              <a:tr h="356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apply_job_id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065799"/>
                  </a:ext>
                </a:extLst>
              </a:tr>
              <a:tr h="356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Jods_id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 (FK)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989542"/>
                  </a:ext>
                </a:extLst>
              </a:tr>
              <a:tr h="356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84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7.</a:t>
            </a:r>
            <a:r>
              <a:rPr lang="en-US" spc="-45" dirty="0"/>
              <a:t> </a:t>
            </a:r>
            <a:r>
              <a:rPr lang="en-US" spc="-55" dirty="0"/>
              <a:t>Fields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600200"/>
            <a:ext cx="2121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search_user_tbl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7800" y="1602509"/>
            <a:ext cx="187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145"/>
              </a:spcBef>
              <a:buFont typeface="Wingdings"/>
              <a:buChar char=""/>
              <a:tabLst>
                <a:tab pos="297815" algn="l"/>
              </a:tabLst>
            </a:pPr>
            <a:r>
              <a:rPr lang="en-US" b="1" spc="-55" dirty="0" smtClean="0">
                <a:cs typeface="Calibri"/>
              </a:rPr>
              <a:t>&lt;</a:t>
            </a:r>
            <a:r>
              <a:rPr lang="en-US" b="1" spc="-55" dirty="0" err="1" smtClean="0">
                <a:cs typeface="Calibri"/>
              </a:rPr>
              <a:t>company_tbl</a:t>
            </a:r>
            <a:r>
              <a:rPr lang="en-US" b="1" spc="-20" dirty="0" smtClean="0">
                <a:cs typeface="Calibri"/>
              </a:rPr>
              <a:t>&gt;</a:t>
            </a:r>
            <a:endParaRPr lang="en-US" b="1" dirty="0">
              <a:cs typeface="Calibri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45069"/>
              </p:ext>
            </p:extLst>
          </p:nvPr>
        </p:nvGraphicFramePr>
        <p:xfrm>
          <a:off x="4876800" y="2115127"/>
          <a:ext cx="3773884" cy="1828799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257710">
                  <a:extLst>
                    <a:ext uri="{9D8B030D-6E8A-4147-A177-3AD203B41FA5}">
                      <a16:colId xmlns:a16="http://schemas.microsoft.com/office/drawing/2014/main" val="402544708"/>
                    </a:ext>
                  </a:extLst>
                </a:gridCol>
                <a:gridCol w="1257710">
                  <a:extLst>
                    <a:ext uri="{9D8B030D-6E8A-4147-A177-3AD203B41FA5}">
                      <a16:colId xmlns:a16="http://schemas.microsoft.com/office/drawing/2014/main" val="3013877593"/>
                    </a:ext>
                  </a:extLst>
                </a:gridCol>
                <a:gridCol w="1258464">
                  <a:extLst>
                    <a:ext uri="{9D8B030D-6E8A-4147-A177-3AD203B41FA5}">
                      <a16:colId xmlns:a16="http://schemas.microsoft.com/office/drawing/2014/main" val="2126850823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016717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11(pk)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92125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company_name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5813629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address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4016259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072795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website_link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62588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contact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38839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18541"/>
              </p:ext>
            </p:extLst>
          </p:nvPr>
        </p:nvGraphicFramePr>
        <p:xfrm>
          <a:off x="304800" y="2152073"/>
          <a:ext cx="3657600" cy="1810325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2117291">
                  <a:extLst>
                    <a:ext uri="{9D8B030D-6E8A-4147-A177-3AD203B41FA5}">
                      <a16:colId xmlns:a16="http://schemas.microsoft.com/office/drawing/2014/main" val="3793143758"/>
                    </a:ext>
                  </a:extLst>
                </a:gridCol>
                <a:gridCol w="848076">
                  <a:extLst>
                    <a:ext uri="{9D8B030D-6E8A-4147-A177-3AD203B41FA5}">
                      <a16:colId xmlns:a16="http://schemas.microsoft.com/office/drawing/2014/main" val="500821046"/>
                    </a:ext>
                  </a:extLst>
                </a:gridCol>
                <a:gridCol w="692233">
                  <a:extLst>
                    <a:ext uri="{9D8B030D-6E8A-4147-A177-3AD203B41FA5}">
                      <a16:colId xmlns:a16="http://schemas.microsoft.com/office/drawing/2014/main" val="202600842"/>
                    </a:ext>
                  </a:extLst>
                </a:gridCol>
              </a:tblGrid>
              <a:tr h="362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Field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929848"/>
                  </a:ext>
                </a:extLst>
              </a:tr>
              <a:tr h="362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</a:rPr>
                        <a:t>Search_user_id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900974"/>
                  </a:ext>
                </a:extLst>
              </a:tr>
              <a:tr h="362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124164"/>
                  </a:ext>
                </a:extLst>
              </a:tr>
              <a:tr h="362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location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varchar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542218"/>
                  </a:ext>
                </a:extLst>
              </a:tr>
              <a:tr h="362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11(FK)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1293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97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60788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8.</a:t>
            </a:r>
            <a:r>
              <a:rPr spc="25" dirty="0"/>
              <a:t> </a:t>
            </a:r>
            <a:r>
              <a:rPr spc="-25" dirty="0"/>
              <a:t>Primary</a:t>
            </a:r>
            <a:r>
              <a:rPr spc="135" dirty="0"/>
              <a:t> </a:t>
            </a:r>
            <a:r>
              <a:rPr spc="-110" dirty="0"/>
              <a:t>Key,</a:t>
            </a:r>
            <a:r>
              <a:rPr spc="190" dirty="0"/>
              <a:t> </a:t>
            </a:r>
            <a:r>
              <a:rPr spc="-40" dirty="0"/>
              <a:t>Foreign</a:t>
            </a:r>
            <a:r>
              <a:rPr spc="295" dirty="0"/>
              <a:t> </a:t>
            </a:r>
            <a:r>
              <a:rPr spc="-50" dirty="0"/>
              <a:t>Key</a:t>
            </a:r>
            <a:r>
              <a:rPr spc="135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spc="-60" dirty="0"/>
              <a:t>Indexes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200" y="1233805"/>
            <a:ext cx="8916035" cy="5624195"/>
            <a:chOff x="81268" y="1188701"/>
            <a:chExt cx="8916035" cy="5624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840" y="1203960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40" y="1203960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54503"/>
            <a:ext cx="5715000" cy="1309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" y="3349815"/>
            <a:ext cx="5757132" cy="1362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120506"/>
            <a:ext cx="6386724" cy="1623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387" y="1325384"/>
            <a:ext cx="15632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a</a:t>
            </a: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dmin_tbl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089" y="2991086"/>
            <a:ext cx="19607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a</a:t>
            </a: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pply_job_tbl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387" y="4759596"/>
            <a:ext cx="20762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b</a:t>
            </a: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ulk_email_tbl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2848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Document</a:t>
            </a:r>
            <a:r>
              <a:rPr spc="310" dirty="0"/>
              <a:t> </a:t>
            </a:r>
            <a:r>
              <a:rPr spc="-20" dirty="0"/>
              <a:t>History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3037" y="1909826"/>
          <a:ext cx="8641079" cy="2792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1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72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6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ff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1600" b="1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1940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r>
                        <a:rPr sz="1600" b="1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Included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Changes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Author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59"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575" spc="-30" baseline="26455" dirty="0">
                          <a:latin typeface="Calibri"/>
                          <a:cs typeface="Calibri"/>
                        </a:rPr>
                        <a:t>th</a:t>
                      </a:r>
                      <a:r>
                        <a:rPr sz="1575" spc="225" baseline="26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March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3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io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dirty="0">
                          <a:latin typeface="Cambria"/>
                          <a:cs typeface="Cambria"/>
                        </a:rPr>
                        <a:t>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-20" dirty="0">
                          <a:latin typeface="Cambria"/>
                          <a:cs typeface="Cambria"/>
                        </a:rPr>
                        <a:t>26</a:t>
                      </a:r>
                      <a:r>
                        <a:rPr sz="1575" spc="-30" baseline="2645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575" spc="202" baseline="264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5" dirty="0">
                          <a:latin typeface="Cambria"/>
                          <a:cs typeface="Cambria"/>
                        </a:rPr>
                        <a:t>July</a:t>
                      </a:r>
                      <a:r>
                        <a:rPr sz="16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2017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-5" dirty="0">
                          <a:latin typeface="Cambria"/>
                          <a:cs typeface="Cambria"/>
                        </a:rPr>
                        <a:t>Changed</a:t>
                      </a:r>
                      <a:r>
                        <a:rPr sz="16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for</a:t>
                      </a:r>
                      <a:r>
                        <a:rPr sz="160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Module</a:t>
                      </a:r>
                      <a:r>
                        <a:rPr sz="160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600" spc="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600" spc="-3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600" spc="3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spc="-1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600" spc="3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600" spc="1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6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K R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dirty="0">
                          <a:latin typeface="Cambria"/>
                          <a:cs typeface="Cambria"/>
                        </a:rPr>
                        <a:t>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20" dirty="0">
                          <a:latin typeface="Cambria"/>
                          <a:cs typeface="Cambria"/>
                        </a:rPr>
                        <a:t>5</a:t>
                      </a:r>
                      <a:r>
                        <a:rPr sz="1575" spc="-30" baseline="2645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575" spc="195" baseline="264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June</a:t>
                      </a:r>
                      <a:r>
                        <a:rPr sz="160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2018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5" dirty="0">
                          <a:latin typeface="Cambria"/>
                          <a:cs typeface="Cambria"/>
                        </a:rPr>
                        <a:t>Changed</a:t>
                      </a:r>
                      <a:r>
                        <a:rPr sz="16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5" dirty="0">
                          <a:latin typeface="Cambria"/>
                          <a:cs typeface="Cambria"/>
                        </a:rPr>
                        <a:t>for</a:t>
                      </a:r>
                      <a:r>
                        <a:rPr sz="16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10" dirty="0">
                          <a:latin typeface="Cambria"/>
                          <a:cs typeface="Cambria"/>
                        </a:rPr>
                        <a:t>Module</a:t>
                      </a:r>
                      <a:r>
                        <a:rPr sz="1600" spc="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4</a:t>
                      </a:r>
                      <a:r>
                        <a:rPr sz="16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spc="-20" dirty="0">
                          <a:latin typeface="Cambria"/>
                          <a:cs typeface="Cambria"/>
                        </a:rPr>
                        <a:t>RQF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600" spc="-3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600" spc="3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spc="-1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600" spc="3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600" spc="-5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600" spc="1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6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dirty="0">
                          <a:latin typeface="Cambria"/>
                          <a:cs typeface="Cambria"/>
                        </a:rPr>
                        <a:t>K R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8.</a:t>
            </a:r>
            <a:r>
              <a:rPr lang="en-US" spc="25" dirty="0"/>
              <a:t> </a:t>
            </a:r>
            <a:r>
              <a:rPr lang="en-US" spc="-25" dirty="0"/>
              <a:t>Primary</a:t>
            </a:r>
            <a:r>
              <a:rPr lang="en-US" spc="135" dirty="0"/>
              <a:t> </a:t>
            </a:r>
            <a:r>
              <a:rPr lang="en-US" spc="-110" dirty="0"/>
              <a:t>Key,</a:t>
            </a:r>
            <a:r>
              <a:rPr lang="en-US" spc="190" dirty="0"/>
              <a:t> </a:t>
            </a:r>
            <a:r>
              <a:rPr lang="en-US" spc="-40" dirty="0"/>
              <a:t>Foreign</a:t>
            </a:r>
            <a:r>
              <a:rPr lang="en-US" spc="295" dirty="0"/>
              <a:t> </a:t>
            </a:r>
            <a:r>
              <a:rPr lang="en-US" spc="-50" dirty="0"/>
              <a:t>Key</a:t>
            </a:r>
            <a:r>
              <a:rPr lang="en-US" spc="135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60" dirty="0"/>
              <a:t>Indexes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54429"/>
            <a:ext cx="7239001" cy="1131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0" y="2918181"/>
            <a:ext cx="6329153" cy="194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20" y="5200594"/>
            <a:ext cx="6453187" cy="1615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582" y="1121981"/>
            <a:ext cx="18966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company_tbl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582" y="2548849"/>
            <a:ext cx="12298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job_tbl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70" y="4924104"/>
            <a:ext cx="16401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Log_in_tbl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70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8.</a:t>
            </a:r>
            <a:r>
              <a:rPr lang="en-US" spc="25" dirty="0"/>
              <a:t> </a:t>
            </a:r>
            <a:r>
              <a:rPr lang="en-US" spc="-25" dirty="0"/>
              <a:t>Primary</a:t>
            </a:r>
            <a:r>
              <a:rPr lang="en-US" spc="135" dirty="0"/>
              <a:t> </a:t>
            </a:r>
            <a:r>
              <a:rPr lang="en-US" spc="-110" dirty="0"/>
              <a:t>Key,</a:t>
            </a:r>
            <a:r>
              <a:rPr lang="en-US" spc="190" dirty="0"/>
              <a:t> </a:t>
            </a:r>
            <a:r>
              <a:rPr lang="en-US" spc="-40" dirty="0"/>
              <a:t>Foreign</a:t>
            </a:r>
            <a:r>
              <a:rPr lang="en-US" spc="295" dirty="0"/>
              <a:t> </a:t>
            </a:r>
            <a:r>
              <a:rPr lang="en-US" spc="-50" dirty="0"/>
              <a:t>Key</a:t>
            </a:r>
            <a:r>
              <a:rPr lang="en-US" spc="135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60" dirty="0"/>
              <a:t>Indexes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98277"/>
            <a:ext cx="5627255" cy="1430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" y="3276600"/>
            <a:ext cx="5679064" cy="136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2" y="5068874"/>
            <a:ext cx="5629045" cy="173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137" y="1139509"/>
            <a:ext cx="15888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profile_tbl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664" y="2902614"/>
            <a:ext cx="2486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read_message_tbl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664" y="4718331"/>
            <a:ext cx="2794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r</a:t>
            </a: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egistration_form_tbl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0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8.</a:t>
            </a:r>
            <a:r>
              <a:rPr lang="en-US" spc="25" dirty="0"/>
              <a:t> </a:t>
            </a:r>
            <a:r>
              <a:rPr lang="en-US" spc="-25" dirty="0"/>
              <a:t>Primary</a:t>
            </a:r>
            <a:r>
              <a:rPr lang="en-US" spc="135" dirty="0"/>
              <a:t> </a:t>
            </a:r>
            <a:r>
              <a:rPr lang="en-US" spc="-110" dirty="0"/>
              <a:t>Key,</a:t>
            </a:r>
            <a:r>
              <a:rPr lang="en-US" spc="190" dirty="0"/>
              <a:t> </a:t>
            </a:r>
            <a:r>
              <a:rPr lang="en-US" spc="-40" dirty="0"/>
              <a:t>Foreign</a:t>
            </a:r>
            <a:r>
              <a:rPr lang="en-US" spc="295" dirty="0"/>
              <a:t> </a:t>
            </a:r>
            <a:r>
              <a:rPr lang="en-US" spc="-50" dirty="0"/>
              <a:t>Key</a:t>
            </a:r>
            <a:r>
              <a:rPr lang="en-US" spc="135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60" dirty="0"/>
              <a:t>Indexes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" y="1454108"/>
            <a:ext cx="5841696" cy="1381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8" y="3429893"/>
            <a:ext cx="6234483" cy="139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87" y="5256554"/>
            <a:ext cx="6335627" cy="1552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531" y="1161272"/>
            <a:ext cx="2590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search_user_tbl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531" y="2947897"/>
            <a:ext cx="25635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Send_message_tbl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531" y="4944811"/>
            <a:ext cx="24737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u</a:t>
            </a: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pdate_profile_tbl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85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8.</a:t>
            </a:r>
            <a:r>
              <a:rPr lang="en-US" spc="25" dirty="0"/>
              <a:t> </a:t>
            </a:r>
            <a:r>
              <a:rPr lang="en-US" spc="-25" dirty="0"/>
              <a:t>Primary</a:t>
            </a:r>
            <a:r>
              <a:rPr lang="en-US" spc="135" dirty="0"/>
              <a:t> </a:t>
            </a:r>
            <a:r>
              <a:rPr lang="en-US" spc="-110" dirty="0"/>
              <a:t>Key,</a:t>
            </a:r>
            <a:r>
              <a:rPr lang="en-US" spc="190" dirty="0"/>
              <a:t> </a:t>
            </a:r>
            <a:r>
              <a:rPr lang="en-US" spc="-40" dirty="0"/>
              <a:t>Foreign</a:t>
            </a:r>
            <a:r>
              <a:rPr lang="en-US" spc="295" dirty="0"/>
              <a:t> </a:t>
            </a:r>
            <a:r>
              <a:rPr lang="en-US" spc="-50" dirty="0"/>
              <a:t>Key</a:t>
            </a:r>
            <a:r>
              <a:rPr lang="en-US" spc="135" dirty="0"/>
              <a:t> </a:t>
            </a:r>
            <a:r>
              <a:rPr lang="en-US" dirty="0"/>
              <a:t>&amp;</a:t>
            </a:r>
            <a:r>
              <a:rPr lang="en-US" spc="-10" dirty="0"/>
              <a:t> </a:t>
            </a:r>
            <a:r>
              <a:rPr lang="en-US" spc="-60" dirty="0"/>
              <a:t>Indexes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7" y="1844042"/>
            <a:ext cx="8324850" cy="201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0" y="4953000"/>
            <a:ext cx="8515350" cy="122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960" y="1433380"/>
            <a:ext cx="17684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account_tbl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552" y="4422798"/>
            <a:ext cx="13708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err="1" smtClean="0">
                <a:solidFill>
                  <a:prstClr val="black"/>
                </a:solidFill>
                <a:highlight>
                  <a:srgbClr val="E7CFCF"/>
                </a:highlight>
                <a:latin typeface="Arial" panose="020B0604020202020204" pitchFamily="34" charset="0"/>
                <a:ea typeface="ヒラギノ角ゴ Pro W3" charset="-128"/>
              </a:rPr>
              <a:t>user_tbl</a:t>
            </a:r>
            <a:endParaRPr lang="en-US" b="1" dirty="0">
              <a:solidFill>
                <a:prstClr val="black"/>
              </a:solidFill>
              <a:highlight>
                <a:srgbClr val="E7CFCF"/>
              </a:highlight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36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24193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9.</a:t>
            </a:r>
            <a:r>
              <a:rPr spc="-10" dirty="0"/>
              <a:t> </a:t>
            </a:r>
            <a:r>
              <a:rPr spc="-15" dirty="0"/>
              <a:t>SQL</a:t>
            </a:r>
            <a:r>
              <a:rPr spc="-125" dirty="0"/>
              <a:t> </a:t>
            </a:r>
            <a:r>
              <a:rPr spc="-50" dirty="0"/>
              <a:t>Queries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0141"/>
              </p:ext>
            </p:extLst>
          </p:nvPr>
        </p:nvGraphicFramePr>
        <p:xfrm>
          <a:off x="202276" y="1295400"/>
          <a:ext cx="8402638" cy="15781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Pages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Query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Note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Log-in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INSERT INTO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`log_in_tbl` 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(`log_in_id`, `user_id`, `user_name`, `email`, `password`)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VALUES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(‘[value]’, ‘[value]’, ‘[value]’, ‘[value]’, ‘[value]’,)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Storing users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Log-in 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log-in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details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name, Email,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Password,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the database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2276" y="3048000"/>
            <a:ext cx="6116320" cy="11398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58445" y="4168855"/>
            <a:ext cx="6116320" cy="14173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9.</a:t>
            </a:r>
            <a:r>
              <a:rPr lang="en-US" spc="-10" dirty="0"/>
              <a:t> </a:t>
            </a:r>
            <a:r>
              <a:rPr lang="en-US" spc="-15" dirty="0"/>
              <a:t>SQL</a:t>
            </a:r>
            <a:r>
              <a:rPr lang="en-US" spc="-125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37603"/>
              </p:ext>
            </p:extLst>
          </p:nvPr>
        </p:nvGraphicFramePr>
        <p:xfrm>
          <a:off x="202276" y="1295400"/>
          <a:ext cx="8402638" cy="13824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Pages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Query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Note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INSERT INTO `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account_tbl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` (`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account_id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`, `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`, `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user_name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`, `email`, `password`) VALUES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(‘[value]’, ‘[value]’, ‘[value]’, ‘[value]’, ‘[value]’,)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Storing users Registration details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name, Email,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Password,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the database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9400" y="3059545"/>
            <a:ext cx="6116320" cy="11874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4343400"/>
            <a:ext cx="6116320" cy="14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6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9.</a:t>
            </a:r>
            <a:r>
              <a:rPr lang="en-US" spc="-10" dirty="0"/>
              <a:t> </a:t>
            </a:r>
            <a:r>
              <a:rPr lang="en-US" spc="-15" dirty="0"/>
              <a:t>SQL</a:t>
            </a:r>
            <a:r>
              <a:rPr lang="en-US" spc="-125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34700"/>
              </p:ext>
            </p:extLst>
          </p:nvPr>
        </p:nvGraphicFramePr>
        <p:xfrm>
          <a:off x="202276" y="1295400"/>
          <a:ext cx="8402638" cy="21652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Pages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Query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Note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Profile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INSERT INTO `profile_tbl` (`profile_id`, `user_id`, `name`, `email`, `phone`, `skills`, `work_links`, `profession`) VALUES 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(‘[value]’, ‘[value]’, ‘[value]’, ‘[value]’, ‘[value]’, ‘[value]’, ‘[value]’, ‘[value]’,)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Storing users profile details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Email,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Phone,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Skills,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Work links,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profession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the database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664" y="3815415"/>
            <a:ext cx="6116320" cy="127571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2276" y="5445860"/>
            <a:ext cx="6116320" cy="12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9.</a:t>
            </a:r>
            <a:r>
              <a:rPr lang="en-US" spc="-10" dirty="0"/>
              <a:t> </a:t>
            </a:r>
            <a:r>
              <a:rPr lang="en-US" spc="-15" dirty="0"/>
              <a:t>SQL</a:t>
            </a:r>
            <a:r>
              <a:rPr lang="en-US" spc="-125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66855"/>
              </p:ext>
            </p:extLst>
          </p:nvPr>
        </p:nvGraphicFramePr>
        <p:xfrm>
          <a:off x="202276" y="1295400"/>
          <a:ext cx="8402638" cy="15781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Pages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Query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Note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INSERT INTO `user_tbl` (`user_id`, `user_name`, `user_email`) VALUES 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(‘[value]’, ‘[value]’, ‘[value]’,)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Storing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users details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user_name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SG" sz="12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user_mail</a:t>
                      </a: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the database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2276" y="3352800"/>
            <a:ext cx="6116320" cy="11512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81000" y="4648200"/>
            <a:ext cx="6934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9.</a:t>
            </a:r>
            <a:r>
              <a:rPr lang="en-US" spc="-10" dirty="0"/>
              <a:t> </a:t>
            </a:r>
            <a:r>
              <a:rPr lang="en-US" spc="-15" dirty="0"/>
              <a:t>SQL</a:t>
            </a:r>
            <a:r>
              <a:rPr lang="en-US" spc="-125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2276" y="3110284"/>
            <a:ext cx="6116320" cy="13569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1000" y="4724400"/>
            <a:ext cx="6116320" cy="154749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48566"/>
              </p:ext>
            </p:extLst>
          </p:nvPr>
        </p:nvGraphicFramePr>
        <p:xfrm>
          <a:off x="202276" y="1295400"/>
          <a:ext cx="8402638" cy="11867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Pages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Query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800" b="1" dirty="0">
                          <a:effectLst/>
                        </a:rPr>
                        <a:t>Note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Admin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INSERT INTO `admin_tbl` (`admin_id`, `admin_name`, `admin_email`, `admin_password`, `user_id`) VALUES (NULL, 'khan_jamal', 'khanjamal@gmail.com', '021154785', '4');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Storing admin details   Admin Name, Email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and password to the database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532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2988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10.</a:t>
            </a:r>
            <a:r>
              <a:rPr spc="10" dirty="0"/>
              <a:t> </a:t>
            </a:r>
            <a:r>
              <a:rPr spc="-45" dirty="0"/>
              <a:t>Report</a:t>
            </a:r>
            <a:r>
              <a:rPr spc="250" dirty="0"/>
              <a:t> </a:t>
            </a:r>
            <a:r>
              <a:rPr spc="-50" dirty="0"/>
              <a:t>Queries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54731"/>
              </p:ext>
            </p:extLst>
          </p:nvPr>
        </p:nvGraphicFramePr>
        <p:xfrm>
          <a:off x="173037" y="1390650"/>
          <a:ext cx="8642350" cy="5343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987">
                <a:tc>
                  <a:txBody>
                    <a:bodyPr/>
                    <a:lstStyle/>
                    <a:p>
                      <a:pPr marL="68580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070"/>
                        </a:lnSpc>
                      </a:pP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Query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 smtClean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All users personal details  info.</a:t>
                      </a:r>
                      <a:endParaRPr lang="en-US" sz="1200" dirty="0" smtClean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r>
                        <a:rPr lang="en-SG" sz="1200" dirty="0" smtClean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To fetch users, registration information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regi_id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CONCAT(</a:t>
                      </a:r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' ',</a:t>
                      </a:r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AS name,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birth_day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gender,phone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CONCAT(city, ', ',country)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location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SG" sz="105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registration_form_tbl</a:t>
                      </a:r>
                      <a:r>
                        <a:rPr lang="en-SG" sz="105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ORDER BY name;</a:t>
                      </a:r>
                      <a:endParaRPr lang="en-US" sz="105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200" dirty="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200" dirty="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200" dirty="0" smtClean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2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All users profile and update profile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information to fetch user work information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SELECT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profile_tbl.name,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CONCAT(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profile_tbl.email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' ' ,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profile_tbl.phone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)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AS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ContactDetails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profile_tbl.skills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profile_tbl.work_links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update_profile_tbl.profession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FROM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JOIN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update_profile_tbl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ON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profile_tbl.profile_id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=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update_profile_tbl.update_profile_id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ORDER BY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ContactDetails</a:t>
                      </a:r>
                      <a:r>
                        <a:rPr lang="en-SG" sz="8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8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688283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1" y="2971800"/>
            <a:ext cx="4648200" cy="121551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114802" y="5483952"/>
            <a:ext cx="4700585" cy="1238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1414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Contents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3037" y="1095375"/>
          <a:ext cx="8705849" cy="512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50" spc="-30" dirty="0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5" dirty="0">
                          <a:latin typeface="Calibri"/>
                          <a:cs typeface="Calibri"/>
                        </a:rPr>
                        <a:t>Tools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5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ase</a:t>
                      </a:r>
                      <a:r>
                        <a:rPr sz="1850" spc="-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qu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spc="-15" dirty="0">
                          <a:latin typeface="Calibri"/>
                          <a:cs typeface="Calibri"/>
                        </a:rPr>
                        <a:t>Entities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50" spc="-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85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85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06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50" spc="-50" dirty="0">
                          <a:latin typeface="Calibri"/>
                          <a:cs typeface="Calibri"/>
                        </a:rPr>
                        <a:t>Tables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07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50" spc="-15" dirty="0">
                          <a:latin typeface="Calibri"/>
                          <a:cs typeface="Calibri"/>
                        </a:rPr>
                        <a:t>Fields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08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im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9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5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nd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09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50" spc="3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5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5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rt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63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11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50" spc="-30" dirty="0">
                          <a:latin typeface="Calibri"/>
                          <a:cs typeface="Calibri"/>
                        </a:rPr>
                        <a:t>Indexes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7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12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50" spc="3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13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Pr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35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il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50" spc="-18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30" dirty="0"/>
              <a:t>10.</a:t>
            </a:r>
            <a:r>
              <a:rPr lang="en-US" spc="10" dirty="0"/>
              <a:t> </a:t>
            </a:r>
            <a:r>
              <a:rPr lang="en-US" spc="-45" dirty="0"/>
              <a:t>Report</a:t>
            </a:r>
            <a:r>
              <a:rPr lang="en-US" spc="250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44776"/>
              </p:ext>
            </p:extLst>
          </p:nvPr>
        </p:nvGraphicFramePr>
        <p:xfrm>
          <a:off x="0" y="1295400"/>
          <a:ext cx="8815385" cy="5562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51">
                <a:tc>
                  <a:txBody>
                    <a:bodyPr/>
                    <a:lstStyle/>
                    <a:p>
                      <a:pPr marL="68580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070"/>
                        </a:lnSpc>
                      </a:pP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Query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3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Company and job information to fetch total job details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SELECT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jobs_tbl.job_id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jobs_tbl.user_id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jobs_tbl.position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jobs_tbl.salary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deadline_of_application,company_tbl.company_name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FROM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JOIN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company_tbl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ON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jobs_tbl.job_id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=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company_tbl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company_id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ORDER BY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jobs_tbl.deadline_of_application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;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29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4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Send message and read message information for fetching a total message information of a user.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SELECT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read_message_tbl.read_message_id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send_message_tbl.send_message_id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read_message_tbl.user_id,read_message_tbl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text,read_message_tbl.time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FROM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read_message_tbl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JOIN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send_message_tbl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ON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read_message_tbl.read_message_id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=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send_message_tbl.send_message_id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ORDER BY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read_message_tbl.read_message_id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;</a:t>
                      </a:r>
                      <a:endParaRPr lang="en-US" sz="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688283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38599" y="3048000"/>
            <a:ext cx="4776787" cy="1143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038598" y="5562600"/>
            <a:ext cx="464820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3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30" dirty="0"/>
              <a:t>10.</a:t>
            </a:r>
            <a:r>
              <a:rPr lang="en-US" spc="10" dirty="0"/>
              <a:t> </a:t>
            </a:r>
            <a:r>
              <a:rPr lang="en-US" spc="-45" dirty="0"/>
              <a:t>Report</a:t>
            </a:r>
            <a:r>
              <a:rPr lang="en-US" spc="250" dirty="0"/>
              <a:t> </a:t>
            </a:r>
            <a:r>
              <a:rPr lang="en-US" spc="-50" dirty="0"/>
              <a:t>Queries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46114"/>
              </p:ext>
            </p:extLst>
          </p:nvPr>
        </p:nvGraphicFramePr>
        <p:xfrm>
          <a:off x="0" y="1295400"/>
          <a:ext cx="9030333" cy="312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005">
                  <a:extLst>
                    <a:ext uri="{9D8B030D-6E8A-4147-A177-3AD203B41FA5}">
                      <a16:colId xmlns:a16="http://schemas.microsoft.com/office/drawing/2014/main" val="288434986"/>
                    </a:ext>
                  </a:extLst>
                </a:gridCol>
                <a:gridCol w="3014977">
                  <a:extLst>
                    <a:ext uri="{9D8B030D-6E8A-4147-A177-3AD203B41FA5}">
                      <a16:colId xmlns:a16="http://schemas.microsoft.com/office/drawing/2014/main" val="3862614135"/>
                    </a:ext>
                  </a:extLst>
                </a:gridCol>
                <a:gridCol w="4966351">
                  <a:extLst>
                    <a:ext uri="{9D8B030D-6E8A-4147-A177-3AD203B41FA5}">
                      <a16:colId xmlns:a16="http://schemas.microsoft.com/office/drawing/2014/main" val="1088538566"/>
                    </a:ext>
                  </a:extLst>
                </a:gridCol>
              </a:tblGrid>
              <a:tr h="877960">
                <a:tc>
                  <a:txBody>
                    <a:bodyPr/>
                    <a:lstStyle/>
                    <a:p>
                      <a:pPr marL="68580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070"/>
                        </a:lnSpc>
                      </a:pP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070"/>
                        </a:lnSpc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Query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48293"/>
                  </a:ext>
                </a:extLst>
              </a:tr>
              <a:tr h="224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5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and bulk email information for fetching Bulk email details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SELECT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admin_tbl.admin_name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admin_tbl.admin_email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bulk_email_tbl.bulk_email_type,bulk_email_tbl.bulk_email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FROM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admin_tbl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JOIN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bulk_email_tbl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ON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admin_tbl.admin_id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=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bulk_email_tbl.bulk_email_id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 BY </a:t>
                      </a:r>
                      <a:r>
                        <a:rPr lang="en-SG" sz="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admin_tbl.admin_id</a:t>
                      </a:r>
                      <a:r>
                        <a:rPr lang="en-SG" sz="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176898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0" y="3200400"/>
            <a:ext cx="4908606" cy="12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179006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11.</a:t>
            </a:r>
            <a:r>
              <a:rPr spc="40" dirty="0"/>
              <a:t> </a:t>
            </a:r>
            <a:r>
              <a:rPr spc="-60" dirty="0"/>
              <a:t>Indexes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636" y="1355058"/>
            <a:ext cx="9144000" cy="1700880"/>
            <a:chOff x="34636" y="1355058"/>
            <a:chExt cx="9144000" cy="1700880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34636" y="1355058"/>
              <a:ext cx="914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28566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indent="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286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Indexes for username</a:t>
              </a:r>
            </a:p>
            <a:p>
              <a:pPr marL="0" marR="0" lvl="0" indent="2286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CREATE FULLTEXT INDEX </a:t>
              </a:r>
              <a:r>
                <a:rPr kumimoji="0" lang="en-US" altLang="en-US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IX_user_name</a:t>
              </a: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ON </a:t>
              </a:r>
              <a:r>
                <a:rPr kumimoji="0" lang="en-US" altLang="en-US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user_tbl</a:t>
              </a: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kumimoji="0" lang="en-US" altLang="en-US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user_name</a:t>
              </a: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);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289" name="Picture 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45" y="2133600"/>
              <a:ext cx="6118225" cy="92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258444" y="3404340"/>
            <a:ext cx="7894956" cy="89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2250"/>
              </a:spcBef>
            </a:pPr>
            <a:r>
              <a:rPr lang="en-SG" sz="1200" b="1" spc="10" dirty="0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Indexes for Name</a:t>
            </a:r>
            <a:endParaRPr lang="en-US" sz="1200" b="1" spc="10" dirty="0">
              <a:latin typeface="Verdana" panose="020B060403050404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solidFill>
                  <a:srgbClr val="FFC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FULLTEXT INDEX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IX_name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registration_form_tbl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last_name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802594"/>
            <a:ext cx="6116320" cy="12744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11.</a:t>
            </a:r>
            <a:r>
              <a:rPr spc="40" dirty="0"/>
              <a:t> </a:t>
            </a:r>
            <a:r>
              <a:rPr spc="-60" dirty="0"/>
              <a:t>Indexes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295401"/>
            <a:ext cx="6858000" cy="89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2250"/>
              </a:spcBef>
            </a:pPr>
            <a:r>
              <a:rPr lang="en-SG" sz="1200" b="1" spc="10" dirty="0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Indexes for position on Job table</a:t>
            </a:r>
            <a:endParaRPr lang="en-US" sz="1200" b="1" spc="10" dirty="0">
              <a:latin typeface="Verdana" panose="020B060403050404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FULLTEXT INDEX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IX_vacancy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job_tbl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(position);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8400"/>
            <a:ext cx="6116320" cy="1282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744" y="4002471"/>
            <a:ext cx="6440055" cy="89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2250"/>
              </a:spcBef>
            </a:pPr>
            <a:r>
              <a:rPr lang="en-SG" sz="1200" b="1" spc="10" dirty="0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Indexes for </a:t>
            </a:r>
            <a:r>
              <a:rPr lang="en-SG" sz="1200" b="1" spc="10" dirty="0" err="1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company_name</a:t>
            </a:r>
            <a:r>
              <a:rPr lang="en-SG" sz="1200" b="1" spc="10" dirty="0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</a:t>
            </a:r>
            <a:r>
              <a:rPr lang="en-SG" sz="1200" b="1" spc="10" dirty="0" err="1"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company_tbl</a:t>
            </a:r>
            <a:endParaRPr lang="en-US" sz="1200" b="1" spc="10" dirty="0">
              <a:latin typeface="Verdana" panose="020B060403050404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FULLTEXT INDEX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IX_company_name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company_tbl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(position);</a:t>
            </a:r>
            <a:endParaRPr lang="en-US" sz="1200" dirty="0"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0"/>
            <a:ext cx="6116320" cy="7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28073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12.</a:t>
            </a:r>
            <a:r>
              <a:rPr spc="5" dirty="0"/>
              <a:t> </a:t>
            </a:r>
            <a:r>
              <a:rPr spc="-20" dirty="0"/>
              <a:t>Backup</a:t>
            </a:r>
            <a:r>
              <a:rPr spc="114" dirty="0"/>
              <a:t> </a:t>
            </a:r>
            <a:r>
              <a:rPr spc="-15" dirty="0"/>
              <a:t>Script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219200"/>
            <a:ext cx="2727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Locate My SQL Bin folder First</a:t>
            </a:r>
            <a:endParaRPr lang="en-US" sz="12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6" y="1496199"/>
            <a:ext cx="6287827" cy="2588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4191000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2.Create a Batch script backup file on the bin folder using the following command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38810"/>
            <a:ext cx="3930650" cy="5149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9" y="5181600"/>
            <a:ext cx="3919220" cy="12312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30" dirty="0"/>
              <a:t>12.</a:t>
            </a:r>
            <a:r>
              <a:rPr lang="en-US" spc="5" dirty="0"/>
              <a:t> </a:t>
            </a:r>
            <a:r>
              <a:rPr lang="en-US" spc="-20" dirty="0"/>
              <a:t>Backup</a:t>
            </a:r>
            <a:r>
              <a:rPr lang="en-US" spc="114" dirty="0"/>
              <a:t> </a:t>
            </a:r>
            <a:r>
              <a:rPr lang="en-US" spc="-15" dirty="0"/>
              <a:t>Script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295400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3.Automate the batch file using window Task scheduler</a:t>
            </a:r>
            <a:endParaRPr lang="en-US" sz="1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9344"/>
            <a:ext cx="4087090" cy="2313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4419600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4.Name the task as backup database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62400" y="3962400"/>
            <a:ext cx="5067934" cy="28771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0" y="2209800"/>
            <a:ext cx="762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1999" y="4343400"/>
            <a:ext cx="419100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95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30" dirty="0"/>
              <a:t>12.</a:t>
            </a:r>
            <a:r>
              <a:rPr lang="en-US" spc="5" dirty="0"/>
              <a:t> </a:t>
            </a:r>
            <a:r>
              <a:rPr lang="en-US" spc="-20" dirty="0"/>
              <a:t>Backup</a:t>
            </a:r>
            <a:r>
              <a:rPr lang="en-US" spc="114" dirty="0"/>
              <a:t> </a:t>
            </a:r>
            <a:r>
              <a:rPr lang="en-US" spc="-15" dirty="0"/>
              <a:t>Script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371600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5.In the Triggers section schedule the backup to run every 6 hours</a:t>
            </a:r>
            <a:endParaRPr lang="en-US" sz="1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48599"/>
            <a:ext cx="4572000" cy="2390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4114801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6.In Actions, specify the path of the batch file or </a:t>
            </a:r>
            <a:r>
              <a:rPr lang="en-SG" sz="1200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abcbackup.sql</a:t>
            </a:r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file. Then, click OK.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4391802"/>
            <a:ext cx="4724400" cy="24661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6248400"/>
            <a:ext cx="533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0200" y="30480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0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30" dirty="0"/>
              <a:t>12.</a:t>
            </a:r>
            <a:r>
              <a:rPr lang="en-US" spc="5" dirty="0"/>
              <a:t> </a:t>
            </a:r>
            <a:r>
              <a:rPr lang="en-US" spc="-20" dirty="0"/>
              <a:t>Backup</a:t>
            </a:r>
            <a:r>
              <a:rPr lang="en-US" spc="114" dirty="0"/>
              <a:t> </a:t>
            </a:r>
            <a:r>
              <a:rPr lang="en-US" spc="-15" dirty="0"/>
              <a:t>Script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6248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7.Active tasks will specify the next run time for the backup database task</a:t>
            </a:r>
            <a:endParaRPr lang="en-US" sz="1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5988685" cy="3741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114800"/>
            <a:ext cx="3200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4861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2675" algn="l"/>
              </a:tabLst>
            </a:pPr>
            <a:r>
              <a:rPr spc="-30" dirty="0"/>
              <a:t>13.</a:t>
            </a:r>
            <a:r>
              <a:rPr spc="50" dirty="0"/>
              <a:t> </a:t>
            </a:r>
            <a:r>
              <a:rPr spc="-15" dirty="0"/>
              <a:t>Project</a:t>
            </a:r>
            <a:r>
              <a:rPr spc="130" dirty="0"/>
              <a:t> </a:t>
            </a:r>
            <a:r>
              <a:rPr spc="-40" dirty="0"/>
              <a:t>Milestones	</a:t>
            </a:r>
            <a:r>
              <a:rPr dirty="0"/>
              <a:t>&amp;</a:t>
            </a:r>
            <a:r>
              <a:rPr spc="-165" dirty="0"/>
              <a:t> </a:t>
            </a:r>
            <a:r>
              <a:rPr spc="-80" dirty="0"/>
              <a:t>Tasks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7637" y="1190625"/>
          <a:ext cx="8785224" cy="4742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551">
                <a:tc>
                  <a:txBody>
                    <a:bodyPr/>
                    <a:lstStyle/>
                    <a:p>
                      <a:pPr marL="200025" marR="191135" indent="-10160">
                        <a:lnSpc>
                          <a:spcPts val="2160"/>
                        </a:lnSpc>
                        <a:spcBef>
                          <a:spcPts val="1270"/>
                        </a:spcBef>
                      </a:pP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1850" b="1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08279" marR="190500" indent="274320">
                        <a:lnSpc>
                          <a:spcPts val="2160"/>
                        </a:lnSpc>
                        <a:spcBef>
                          <a:spcPts val="1270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 </a:t>
                      </a: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295910" indent="50800">
                        <a:lnSpc>
                          <a:spcPts val="2160"/>
                        </a:lnSpc>
                      </a:pPr>
                      <a:r>
                        <a:rPr sz="1850" spc="-5" dirty="0">
                          <a:latin typeface="Calibri"/>
                          <a:cs typeface="Calibri"/>
                        </a:rPr>
                        <a:t>Setup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185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5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Technical </a:t>
                      </a:r>
                      <a:r>
                        <a:rPr sz="1850" spc="-4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Environment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89"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136525">
                        <a:lnSpc>
                          <a:spcPts val="2160"/>
                        </a:lnSpc>
                      </a:pPr>
                      <a:r>
                        <a:rPr sz="1850" spc="-25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185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point</a:t>
                      </a:r>
                      <a:r>
                        <a:rPr sz="185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detailing</a:t>
                      </a:r>
                      <a:r>
                        <a:rPr sz="185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entities,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tables</a:t>
                      </a:r>
                      <a:r>
                        <a:rPr sz="185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fields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which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1850" spc="-4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5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created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50" spc="-25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185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point</a:t>
                      </a:r>
                      <a:r>
                        <a:rPr sz="185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will</a:t>
                      </a:r>
                      <a:r>
                        <a:rPr sz="185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include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Conceptual,</a:t>
                      </a:r>
                      <a:r>
                        <a:rPr sz="1850" spc="-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Logical</a:t>
                      </a:r>
                      <a:r>
                        <a:rPr sz="185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Design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7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819785">
                        <a:lnSpc>
                          <a:spcPts val="2160"/>
                        </a:lnSpc>
                      </a:pPr>
                      <a:r>
                        <a:rPr sz="185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g 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phpMyAdmin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37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1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8260"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172720" indent="50800">
                        <a:lnSpc>
                          <a:spcPts val="2160"/>
                        </a:lnSpc>
                        <a:spcBef>
                          <a:spcPts val="1215"/>
                        </a:spcBef>
                      </a:pPr>
                      <a:r>
                        <a:rPr sz="1850" spc="-25" dirty="0">
                          <a:latin typeface="Calibri"/>
                          <a:cs typeface="Calibri"/>
                        </a:rPr>
                        <a:t>Power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point which 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Analyze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list 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Queries 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which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1850" spc="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50" spc="-4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35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qu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53340"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1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6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5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nd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6163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14.</a:t>
            </a:r>
            <a:r>
              <a:rPr spc="30" dirty="0"/>
              <a:t> </a:t>
            </a:r>
            <a:r>
              <a:rPr spc="-30" dirty="0"/>
              <a:t>Milestone</a:t>
            </a:r>
            <a:r>
              <a:rPr spc="290" dirty="0"/>
              <a:t> </a:t>
            </a:r>
            <a:r>
              <a:rPr spc="-45" dirty="0"/>
              <a:t>Feedback</a:t>
            </a:r>
            <a:r>
              <a:rPr spc="365" dirty="0"/>
              <a:t> </a:t>
            </a:r>
            <a:r>
              <a:rPr dirty="0"/>
              <a:t>&amp;</a:t>
            </a:r>
            <a:r>
              <a:rPr spc="-170" dirty="0"/>
              <a:t> </a:t>
            </a:r>
            <a:r>
              <a:rPr spc="-25" dirty="0"/>
              <a:t>Action</a:t>
            </a:r>
            <a:r>
              <a:rPr spc="130" dirty="0"/>
              <a:t> </a:t>
            </a:r>
            <a:r>
              <a:rPr spc="-35" dirty="0"/>
              <a:t>taken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12293"/>
              </p:ext>
            </p:extLst>
          </p:nvPr>
        </p:nvGraphicFramePr>
        <p:xfrm>
          <a:off x="173037" y="1190625"/>
          <a:ext cx="8784590" cy="5418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173">
                <a:tc>
                  <a:txBody>
                    <a:bodyPr/>
                    <a:lstStyle/>
                    <a:p>
                      <a:pPr marL="26670" marR="26034" indent="274320">
                        <a:lnSpc>
                          <a:spcPts val="2160"/>
                        </a:lnSpc>
                        <a:spcBef>
                          <a:spcPts val="1365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 </a:t>
                      </a: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67765" marR="93345" indent="-1068705">
                        <a:lnSpc>
                          <a:spcPts val="2160"/>
                        </a:lnSpc>
                        <a:spcBef>
                          <a:spcPts val="1365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ee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dba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5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5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5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50" b="1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5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 </a:t>
                      </a:r>
                      <a:r>
                        <a:rPr sz="185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850" b="1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cili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02690" marR="1031875" indent="-142240">
                        <a:lnSpc>
                          <a:spcPts val="2160"/>
                        </a:lnSpc>
                        <a:spcBef>
                          <a:spcPts val="1365"/>
                        </a:spcBef>
                      </a:pP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5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5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 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850" b="1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5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5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979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Design ER Diagram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Modify ER Diagram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Edit Relational Schema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Match Relational Schema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With EER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79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Normalize Table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Implement Database using Workbench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Implementing Database using </a:t>
                      </a:r>
                      <a:r>
                        <a:rPr lang="en-US" sz="1200" dirty="0" err="1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PhpMyAmin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Using Reverse engineer for generating EERD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106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50" dirty="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Test database in 3 steps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Back up database using batch script file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1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Add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sample data to database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0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Using Primary key to</a:t>
                      </a:r>
                      <a:r>
                        <a:rPr lang="en-US" sz="12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database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0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Connecting tables with one to another using foreign keys.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                   Yes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1414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Contents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600" y="1154175"/>
          <a:ext cx="8705849" cy="1676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2190"/>
                        </a:lnSpc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il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db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5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-12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2190"/>
                        </a:lnSpc>
                      </a:pPr>
                      <a:r>
                        <a:rPr sz="1850" spc="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1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3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db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k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2195"/>
                        </a:lnSpc>
                      </a:pPr>
                      <a:r>
                        <a:rPr sz="185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35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spc="-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50" spc="-2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52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2200"/>
                        </a:lnSpc>
                      </a:pPr>
                      <a:r>
                        <a:rPr sz="185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5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5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5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3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50" spc="-4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5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50" spc="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50" dirty="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647954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25" dirty="0"/>
              <a:t>15.</a:t>
            </a:r>
            <a:r>
              <a:rPr sz="2650" spc="-40" dirty="0"/>
              <a:t> Modifications</a:t>
            </a:r>
            <a:r>
              <a:rPr sz="2650" spc="175" dirty="0"/>
              <a:t> </a:t>
            </a:r>
            <a:r>
              <a:rPr sz="2650" spc="-50" dirty="0"/>
              <a:t>Made</a:t>
            </a:r>
            <a:r>
              <a:rPr sz="2650" spc="105" dirty="0"/>
              <a:t> </a:t>
            </a:r>
            <a:r>
              <a:rPr sz="2650" spc="-50" dirty="0"/>
              <a:t>based</a:t>
            </a:r>
            <a:r>
              <a:rPr sz="2650" spc="110" dirty="0"/>
              <a:t> </a:t>
            </a:r>
            <a:r>
              <a:rPr sz="2650" spc="5" dirty="0"/>
              <a:t>On</a:t>
            </a:r>
            <a:r>
              <a:rPr sz="2650" spc="-130" dirty="0"/>
              <a:t> </a:t>
            </a:r>
            <a:r>
              <a:rPr sz="2650" spc="-55" dirty="0"/>
              <a:t>Feedback</a:t>
            </a:r>
            <a:endParaRPr sz="265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14300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ER Diagram First concept one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8701127" cy="41337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40" dirty="0"/>
              <a:t>Modifications</a:t>
            </a:r>
            <a:r>
              <a:rPr lang="en-US" spc="175" dirty="0"/>
              <a:t> </a:t>
            </a:r>
            <a:r>
              <a:rPr lang="en-US" spc="-50" dirty="0"/>
              <a:t>Made</a:t>
            </a:r>
            <a:r>
              <a:rPr lang="en-US" spc="105" dirty="0"/>
              <a:t> </a:t>
            </a:r>
            <a:r>
              <a:rPr lang="en-US" spc="-50" dirty="0"/>
              <a:t>based</a:t>
            </a:r>
            <a:r>
              <a:rPr lang="en-US" spc="110" dirty="0"/>
              <a:t> </a:t>
            </a:r>
            <a:r>
              <a:rPr lang="en-US" spc="5" dirty="0"/>
              <a:t>On</a:t>
            </a:r>
            <a:r>
              <a:rPr lang="en-US" spc="-130" dirty="0"/>
              <a:t> </a:t>
            </a:r>
            <a:r>
              <a:rPr lang="en-US" spc="-55" dirty="0"/>
              <a:t>Feedback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143001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ER Diagram Modified </a:t>
            </a:r>
            <a:r>
              <a:rPr lang="en-US" b="1" dirty="0"/>
              <a:t>One Based On feedback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4" y="1913184"/>
            <a:ext cx="8916670" cy="46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0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40" dirty="0"/>
              <a:t>Modifications</a:t>
            </a:r>
            <a:r>
              <a:rPr lang="en-US" spc="175" dirty="0"/>
              <a:t> </a:t>
            </a:r>
            <a:r>
              <a:rPr lang="en-US" spc="-50" dirty="0"/>
              <a:t>Made</a:t>
            </a:r>
            <a:r>
              <a:rPr lang="en-US" spc="105" dirty="0"/>
              <a:t> </a:t>
            </a:r>
            <a:r>
              <a:rPr lang="en-US" spc="-50" dirty="0"/>
              <a:t>based</a:t>
            </a:r>
            <a:r>
              <a:rPr lang="en-US" spc="110" dirty="0"/>
              <a:t> </a:t>
            </a:r>
            <a:r>
              <a:rPr lang="en-US" spc="5" dirty="0"/>
              <a:t>On</a:t>
            </a:r>
            <a:r>
              <a:rPr lang="en-US" spc="-130" dirty="0"/>
              <a:t> </a:t>
            </a:r>
            <a:r>
              <a:rPr lang="en-US" spc="-55" dirty="0"/>
              <a:t>Feedback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192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Relational Schema First concept One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521156"/>
            <a:ext cx="7134225" cy="5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40" dirty="0"/>
              <a:t>Modifications</a:t>
            </a:r>
            <a:r>
              <a:rPr lang="en-US" spc="175" dirty="0"/>
              <a:t> </a:t>
            </a:r>
            <a:r>
              <a:rPr lang="en-US" spc="-50" dirty="0"/>
              <a:t>Made</a:t>
            </a:r>
            <a:r>
              <a:rPr lang="en-US" spc="105" dirty="0"/>
              <a:t> </a:t>
            </a:r>
            <a:r>
              <a:rPr lang="en-US" spc="-50" dirty="0"/>
              <a:t>based</a:t>
            </a:r>
            <a:r>
              <a:rPr lang="en-US" spc="110" dirty="0"/>
              <a:t> </a:t>
            </a:r>
            <a:r>
              <a:rPr lang="en-US" spc="5" dirty="0"/>
              <a:t>On</a:t>
            </a:r>
            <a:r>
              <a:rPr lang="en-US" spc="-130" dirty="0"/>
              <a:t> </a:t>
            </a:r>
            <a:r>
              <a:rPr lang="en-US" spc="-55" dirty="0"/>
              <a:t>Feedback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192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Relational Schema Modified One</a:t>
            </a:r>
            <a:r>
              <a:rPr lang="en-US" b="1" dirty="0"/>
              <a:t> </a:t>
            </a:r>
            <a:r>
              <a:rPr lang="en-US" b="1" dirty="0" smtClean="0"/>
              <a:t>Based On feedback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70"/>
            <a:ext cx="7315200" cy="47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2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29895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16.</a:t>
            </a:r>
            <a:r>
              <a:rPr spc="15" dirty="0"/>
              <a:t> </a:t>
            </a:r>
            <a:r>
              <a:rPr spc="-15" dirty="0"/>
              <a:t>Project</a:t>
            </a:r>
            <a:r>
              <a:rPr spc="100" dirty="0"/>
              <a:t> </a:t>
            </a:r>
            <a:r>
              <a:rPr spc="-3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60" y="1137919"/>
            <a:ext cx="8987155" cy="5674995"/>
            <a:chOff x="10160" y="1137919"/>
            <a:chExt cx="898715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" y="1137919"/>
              <a:ext cx="2016760" cy="238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6" y="1122902"/>
            <a:ext cx="3394394" cy="437555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800"/>
              </a:spcBef>
              <a:buFont typeface="Wingdings"/>
              <a:buChar char=""/>
              <a:tabLst>
                <a:tab pos="297815" algn="l"/>
              </a:tabLst>
            </a:pPr>
            <a:r>
              <a:rPr sz="2000" b="1" dirty="0">
                <a:latin typeface="Calibri"/>
                <a:cs typeface="Calibri"/>
              </a:rPr>
              <a:t>List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of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45" dirty="0">
                <a:latin typeface="Calibri"/>
                <a:cs typeface="Calibri"/>
              </a:rPr>
              <a:t>Tables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cs typeface="Calibri"/>
              </a:rPr>
              <a:t>u</a:t>
            </a:r>
            <a:r>
              <a:rPr lang="en-US" sz="1850" dirty="0" err="1" smtClean="0">
                <a:cs typeface="Calibri"/>
              </a:rPr>
              <a:t>ser_tbl</a:t>
            </a:r>
            <a:endParaRPr lang="en-US" sz="1850" dirty="0"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cs typeface="Calibri"/>
              </a:rPr>
              <a:t>a</a:t>
            </a:r>
            <a:r>
              <a:rPr lang="en-US" sz="1850" dirty="0" err="1" smtClean="0">
                <a:cs typeface="Calibri"/>
              </a:rPr>
              <a:t>dmin_tbl</a:t>
            </a:r>
            <a:endParaRPr lang="en-US" sz="1850" dirty="0">
              <a:cs typeface="Calibri"/>
            </a:endParaRPr>
          </a:p>
          <a:p>
            <a:pPr marL="755015" lvl="1" indent="-285115">
              <a:lnSpc>
                <a:spcPts val="2195"/>
              </a:lnSpc>
              <a:spcBef>
                <a:spcPts val="25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l</a:t>
            </a:r>
            <a:r>
              <a:rPr lang="en-US" sz="1850" dirty="0" err="1" smtClean="0">
                <a:latin typeface="Calibri"/>
                <a:cs typeface="Calibri"/>
              </a:rPr>
              <a:t>og_in_tbl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r</a:t>
            </a:r>
            <a:r>
              <a:rPr lang="en-US" sz="1850" dirty="0" err="1" smtClean="0">
                <a:latin typeface="Calibri"/>
                <a:cs typeface="Calibri"/>
              </a:rPr>
              <a:t>ead_message_tbl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s</a:t>
            </a:r>
            <a:r>
              <a:rPr lang="en-US" sz="1850" dirty="0" err="1" smtClean="0">
                <a:latin typeface="Calibri"/>
                <a:cs typeface="Calibri"/>
              </a:rPr>
              <a:t>end_message_tbl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p</a:t>
            </a:r>
            <a:r>
              <a:rPr lang="en-US" sz="1850" dirty="0" err="1" smtClean="0">
                <a:latin typeface="Calibri"/>
                <a:cs typeface="Calibri"/>
              </a:rPr>
              <a:t>rofile_tbl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u</a:t>
            </a:r>
            <a:r>
              <a:rPr lang="en-US" sz="1850" dirty="0" err="1" smtClean="0">
                <a:latin typeface="Calibri"/>
                <a:cs typeface="Calibri"/>
              </a:rPr>
              <a:t>pdate_profile_tbl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a</a:t>
            </a:r>
            <a:r>
              <a:rPr lang="en-US" sz="1850" dirty="0" err="1" smtClean="0">
                <a:latin typeface="Calibri"/>
                <a:cs typeface="Calibri"/>
              </a:rPr>
              <a:t>ccount_tbl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r</a:t>
            </a:r>
            <a:r>
              <a:rPr lang="en-US" sz="1850" dirty="0" err="1" smtClean="0">
                <a:latin typeface="Calibri"/>
                <a:cs typeface="Calibri"/>
              </a:rPr>
              <a:t>egistration_tbl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j</a:t>
            </a:r>
            <a:r>
              <a:rPr lang="en-US" sz="1850" dirty="0" err="1" smtClean="0">
                <a:latin typeface="Calibri"/>
                <a:cs typeface="Calibri"/>
              </a:rPr>
              <a:t>ob_tbl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a</a:t>
            </a:r>
            <a:r>
              <a:rPr lang="en-US" sz="1850" dirty="0" err="1" smtClean="0">
                <a:latin typeface="Calibri"/>
                <a:cs typeface="Calibri"/>
              </a:rPr>
              <a:t>pply_tbl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c</a:t>
            </a:r>
            <a:r>
              <a:rPr lang="en-US" sz="1850" dirty="0" err="1" smtClean="0">
                <a:latin typeface="Calibri"/>
                <a:cs typeface="Calibri"/>
              </a:rPr>
              <a:t>ompany_tbl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b</a:t>
            </a:r>
            <a:r>
              <a:rPr lang="en-US" sz="1850" dirty="0" err="1" smtClean="0">
                <a:latin typeface="Calibri"/>
                <a:cs typeface="Calibri"/>
              </a:rPr>
              <a:t>ulk_email_tbl</a:t>
            </a:r>
            <a:endParaRPr lang="en-US" sz="1850" dirty="0" smtClean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err="1">
                <a:latin typeface="Calibri"/>
                <a:cs typeface="Calibri"/>
              </a:rPr>
              <a:t>s</a:t>
            </a:r>
            <a:r>
              <a:rPr lang="en-US" sz="1850" dirty="0" err="1" smtClean="0">
                <a:latin typeface="Calibri"/>
                <a:cs typeface="Calibri"/>
              </a:rPr>
              <a:t>earch_user_tbl</a:t>
            </a:r>
            <a:endParaRPr sz="1850" dirty="0"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00" y="1295400"/>
            <a:ext cx="6122914" cy="42030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44545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17.</a:t>
            </a:r>
            <a:r>
              <a:rPr spc="10" dirty="0"/>
              <a:t> </a:t>
            </a:r>
            <a:r>
              <a:rPr spc="-35" dirty="0"/>
              <a:t>Proposed</a:t>
            </a:r>
            <a:r>
              <a:rPr spc="275" dirty="0"/>
              <a:t> </a:t>
            </a:r>
            <a:r>
              <a:rPr spc="-30" dirty="0"/>
              <a:t>Improvements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60" y="1137919"/>
            <a:ext cx="8987155" cy="5674995"/>
            <a:chOff x="10160" y="1137919"/>
            <a:chExt cx="898715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" y="1137919"/>
              <a:ext cx="8356600" cy="2931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7" y="1122902"/>
            <a:ext cx="7969250" cy="1926168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800"/>
              </a:spcBef>
              <a:buFont typeface="Wingdings"/>
              <a:buChar char=""/>
              <a:tabLst>
                <a:tab pos="297815" algn="l"/>
              </a:tabLst>
            </a:pPr>
            <a:r>
              <a:rPr sz="2000" b="1" dirty="0">
                <a:latin typeface="Calibri"/>
                <a:cs typeface="Calibri"/>
              </a:rPr>
              <a:t>List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of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Improvements</a:t>
            </a:r>
            <a:endParaRPr sz="2000" dirty="0">
              <a:latin typeface="Calibri"/>
              <a:cs typeface="Calibri"/>
            </a:endParaRPr>
          </a:p>
          <a:p>
            <a:pPr marL="754380" marR="5080" lvl="1" indent="-285115">
              <a:lnSpc>
                <a:spcPts val="2160"/>
              </a:lnSpc>
              <a:spcBef>
                <a:spcPts val="755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spc="-15" dirty="0" smtClean="0">
                <a:latin typeface="Calibri"/>
                <a:cs typeface="Calibri"/>
              </a:rPr>
              <a:t>Need More resourceful Courses.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07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smtClean="0">
                <a:latin typeface="Calibri"/>
                <a:cs typeface="Calibri"/>
              </a:rPr>
              <a:t>To Be more guided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smtClean="0">
                <a:latin typeface="Calibri"/>
                <a:cs typeface="Calibri"/>
              </a:rPr>
              <a:t>Need to be more elaborative.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smtClean="0">
                <a:latin typeface="Calibri"/>
                <a:cs typeface="Calibri"/>
              </a:rPr>
              <a:t>More description Should be added.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spcBef>
                <a:spcPts val="25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smtClean="0">
                <a:latin typeface="Calibri"/>
                <a:cs typeface="Calibri"/>
              </a:rPr>
              <a:t>Need to be more time coverable.</a:t>
            </a:r>
            <a:endParaRPr sz="18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" y="428561"/>
            <a:ext cx="34080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1.</a:t>
            </a:r>
            <a:r>
              <a:rPr spc="15" dirty="0"/>
              <a:t> </a:t>
            </a:r>
            <a:r>
              <a:rPr spc="-35" dirty="0"/>
              <a:t>Development</a:t>
            </a:r>
            <a:r>
              <a:rPr spc="325" dirty="0"/>
              <a:t> </a:t>
            </a:r>
            <a:r>
              <a:rPr spc="-130" dirty="0"/>
              <a:t>Tools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78463"/>
            <a:ext cx="8987155" cy="5674995"/>
            <a:chOff x="10160" y="1137919"/>
            <a:chExt cx="898715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" y="1137919"/>
              <a:ext cx="4861560" cy="1529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7" y="1122902"/>
            <a:ext cx="4518660" cy="415498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800"/>
              </a:spcBef>
              <a:buFont typeface="Wingdings"/>
              <a:buChar char=""/>
              <a:tabLst>
                <a:tab pos="297815" algn="l"/>
              </a:tabLst>
            </a:pPr>
            <a:r>
              <a:rPr sz="2000" b="1" spc="-10" dirty="0">
                <a:latin typeface="Calibri"/>
                <a:cs typeface="Calibri"/>
              </a:rPr>
              <a:t>Development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60" dirty="0">
                <a:latin typeface="Calibri"/>
                <a:cs typeface="Calibri"/>
              </a:rPr>
              <a:t>Tools</a:t>
            </a:r>
            <a:r>
              <a:rPr sz="2000" b="1" spc="105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Screen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captures</a:t>
            </a:r>
            <a:endParaRPr sz="2000" dirty="0">
              <a:latin typeface="Calibri"/>
              <a:cs typeface="Calibri"/>
            </a:endParaRPr>
          </a:p>
          <a:p>
            <a:pPr marL="755015" lvl="1" indent="-285115">
              <a:lnSpc>
                <a:spcPts val="2190"/>
              </a:lnSpc>
              <a:spcBef>
                <a:spcPts val="635"/>
              </a:spcBef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sz="1850" spc="-45" dirty="0">
                <a:latin typeface="Calibri"/>
                <a:cs typeface="Calibri"/>
              </a:rPr>
              <a:t>&lt;</a:t>
            </a:r>
            <a:r>
              <a:rPr sz="1850" spc="20" dirty="0">
                <a:latin typeface="Calibri"/>
                <a:cs typeface="Calibri"/>
              </a:rPr>
              <a:t>L</a:t>
            </a:r>
            <a:r>
              <a:rPr sz="1850" spc="-30" dirty="0">
                <a:latin typeface="Calibri"/>
                <a:cs typeface="Calibri"/>
              </a:rPr>
              <a:t>i</a:t>
            </a:r>
            <a:r>
              <a:rPr sz="1850" spc="-10" dirty="0">
                <a:latin typeface="Calibri"/>
                <a:cs typeface="Calibri"/>
              </a:rPr>
              <a:t>s</a:t>
            </a:r>
            <a:r>
              <a:rPr sz="1850" spc="-5" dirty="0">
                <a:latin typeface="Calibri"/>
                <a:cs typeface="Calibri"/>
              </a:rPr>
              <a:t>t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5" dirty="0">
                <a:latin typeface="Calibri"/>
                <a:cs typeface="Calibri"/>
              </a:rPr>
              <a:t>t</a:t>
            </a:r>
            <a:r>
              <a:rPr sz="1850" spc="-10" dirty="0">
                <a:latin typeface="Calibri"/>
                <a:cs typeface="Calibri"/>
              </a:rPr>
              <a:t>h</a:t>
            </a:r>
            <a:r>
              <a:rPr sz="1850" spc="-5" dirty="0">
                <a:latin typeface="Calibri"/>
                <a:cs typeface="Calibri"/>
              </a:rPr>
              <a:t>e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-185" dirty="0">
                <a:latin typeface="Calibri"/>
                <a:cs typeface="Calibri"/>
              </a:rPr>
              <a:t>T</a:t>
            </a:r>
            <a:r>
              <a:rPr sz="1850" spc="-15" dirty="0">
                <a:latin typeface="Calibri"/>
                <a:cs typeface="Calibri"/>
              </a:rPr>
              <a:t>oo</a:t>
            </a:r>
            <a:r>
              <a:rPr sz="1850" spc="-30" dirty="0">
                <a:latin typeface="Calibri"/>
                <a:cs typeface="Calibri"/>
              </a:rPr>
              <a:t>l</a:t>
            </a:r>
            <a:r>
              <a:rPr sz="1850" spc="-5" dirty="0">
                <a:latin typeface="Calibri"/>
                <a:cs typeface="Calibri"/>
              </a:rPr>
              <a:t>s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&amp;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T</a:t>
            </a:r>
            <a:r>
              <a:rPr sz="1850" spc="-10" dirty="0">
                <a:latin typeface="Calibri"/>
                <a:cs typeface="Calibri"/>
              </a:rPr>
              <a:t>h</a:t>
            </a:r>
            <a:r>
              <a:rPr sz="1850" spc="-50" dirty="0">
                <a:latin typeface="Calibri"/>
                <a:cs typeface="Calibri"/>
              </a:rPr>
              <a:t>e</a:t>
            </a:r>
            <a:r>
              <a:rPr sz="1850" spc="-30" dirty="0">
                <a:latin typeface="Calibri"/>
                <a:cs typeface="Calibri"/>
              </a:rPr>
              <a:t>i</a:t>
            </a:r>
            <a:r>
              <a:rPr sz="1850" spc="-5" dirty="0">
                <a:latin typeface="Calibri"/>
                <a:cs typeface="Calibri"/>
              </a:rPr>
              <a:t>r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25" dirty="0">
                <a:latin typeface="Calibri"/>
                <a:cs typeface="Calibri"/>
              </a:rPr>
              <a:t>S</a:t>
            </a:r>
            <a:r>
              <a:rPr sz="1850" spc="15" dirty="0">
                <a:latin typeface="Calibri"/>
                <a:cs typeface="Calibri"/>
              </a:rPr>
              <a:t>c</a:t>
            </a:r>
            <a:r>
              <a:rPr sz="1850" spc="-5" dirty="0">
                <a:latin typeface="Calibri"/>
                <a:cs typeface="Calibri"/>
              </a:rPr>
              <a:t>r</a:t>
            </a:r>
            <a:r>
              <a:rPr sz="1850" spc="-40" dirty="0">
                <a:latin typeface="Calibri"/>
                <a:cs typeface="Calibri"/>
              </a:rPr>
              <a:t>ee</a:t>
            </a:r>
            <a:r>
              <a:rPr sz="1850" spc="-5" dirty="0">
                <a:latin typeface="Calibri"/>
                <a:cs typeface="Calibri"/>
              </a:rPr>
              <a:t>n</a:t>
            </a:r>
            <a:r>
              <a:rPr sz="1850" spc="-105" dirty="0">
                <a:latin typeface="Calibri"/>
                <a:cs typeface="Calibri"/>
              </a:rPr>
              <a:t> </a:t>
            </a:r>
            <a:r>
              <a:rPr sz="1850" spc="-30" dirty="0">
                <a:latin typeface="Calibri"/>
                <a:cs typeface="Calibri"/>
              </a:rPr>
              <a:t>C</a:t>
            </a:r>
            <a:r>
              <a:rPr sz="1850" spc="-5" dirty="0">
                <a:latin typeface="Calibri"/>
                <a:cs typeface="Calibri"/>
              </a:rPr>
              <a:t>ap</a:t>
            </a:r>
            <a:r>
              <a:rPr sz="1850" spc="10" dirty="0">
                <a:latin typeface="Calibri"/>
                <a:cs typeface="Calibri"/>
              </a:rPr>
              <a:t>t</a:t>
            </a:r>
            <a:r>
              <a:rPr sz="1850" spc="-10" dirty="0">
                <a:latin typeface="Calibri"/>
                <a:cs typeface="Calibri"/>
              </a:rPr>
              <a:t>ur</a:t>
            </a:r>
            <a:r>
              <a:rPr sz="1850" spc="-50" dirty="0">
                <a:latin typeface="Calibri"/>
                <a:cs typeface="Calibri"/>
              </a:rPr>
              <a:t>e</a:t>
            </a:r>
            <a:r>
              <a:rPr sz="1850" spc="-10" dirty="0">
                <a:latin typeface="Calibri"/>
                <a:cs typeface="Calibri"/>
              </a:rPr>
              <a:t>s&gt;</a:t>
            </a:r>
            <a:endParaRPr sz="1850" dirty="0">
              <a:latin typeface="Calibri"/>
              <a:cs typeface="Calibri"/>
            </a:endParaRPr>
          </a:p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/>
              <a:t>MySQL Workbench 8.0 </a:t>
            </a:r>
            <a:endParaRPr lang="en-SG" dirty="0" smtClean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Notepad++ </a:t>
            </a:r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endParaRPr lang="en-SG" dirty="0" smtClean="0"/>
          </a:p>
          <a:p>
            <a:pPr marL="469900" lvl="1">
              <a:lnSpc>
                <a:spcPts val="2165"/>
              </a:lnSpc>
              <a:tabLst>
                <a:tab pos="754380" algn="l"/>
                <a:tab pos="755015" algn="l"/>
              </a:tabLst>
            </a:pPr>
            <a:endParaRPr sz="1850" dirty="0">
              <a:latin typeface="Calibri"/>
              <a:cs typeface="Calibri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15116" y="2163702"/>
            <a:ext cx="3101975" cy="152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79884" y="1819131"/>
            <a:ext cx="2045112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Apache 2.4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4600" y="1817500"/>
            <a:ext cx="1634743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XAMPP</a:t>
            </a:r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68" y="2237422"/>
            <a:ext cx="2262747" cy="146563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88" y="4659693"/>
            <a:ext cx="2598102" cy="141012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83" y="2163702"/>
            <a:ext cx="2437907" cy="14938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99024" y="4179832"/>
            <a:ext cx="2227854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err="1" smtClean="0"/>
              <a:t>phpMyAdmin</a:t>
            </a:r>
            <a:endParaRPr lang="en-SG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323675" y="4100653"/>
            <a:ext cx="2720040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Command Prompt 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42" y="4713494"/>
            <a:ext cx="2231073" cy="135632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4" y="4681167"/>
            <a:ext cx="2256875" cy="140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1.</a:t>
            </a:r>
            <a:r>
              <a:rPr lang="en-US" spc="15" dirty="0"/>
              <a:t> </a:t>
            </a:r>
            <a:r>
              <a:rPr lang="en-US" spc="-35" dirty="0"/>
              <a:t>Development</a:t>
            </a:r>
            <a:r>
              <a:rPr lang="en-US" spc="325" dirty="0"/>
              <a:t> </a:t>
            </a:r>
            <a:r>
              <a:rPr lang="en-US" spc="-130" dirty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664" y="1447800"/>
            <a:ext cx="8660130" cy="272510"/>
          </a:xfrm>
        </p:spPr>
        <p:txBody>
          <a:bodyPr/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ERDPlus.com 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3962400" y="1454727"/>
            <a:ext cx="3312958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Windows Task Scheduler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9782" y="3693294"/>
            <a:ext cx="2991721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US" sz="1850" dirty="0" smtClean="0">
                <a:cs typeface="Calibri"/>
              </a:rPr>
              <a:t>Mockaroo.com</a:t>
            </a:r>
            <a:endParaRPr lang="en-US" sz="1850" dirty="0"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064" y="3567391"/>
            <a:ext cx="2441694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Microsoft word 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2507" y="3708740"/>
            <a:ext cx="303698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015" lvl="1" indent="-285115">
              <a:lnSpc>
                <a:spcPts val="2165"/>
              </a:lnSpc>
              <a:buFont typeface="Wingdings"/>
              <a:buChar char=""/>
              <a:tabLst>
                <a:tab pos="754380" algn="l"/>
                <a:tab pos="755015" algn="l"/>
              </a:tabLst>
            </a:pPr>
            <a:r>
              <a:rPr lang="en-SG" dirty="0" smtClean="0"/>
              <a:t>Microsoft PowerPoint 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9319"/>
            <a:ext cx="3276600" cy="153177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191000" y="1919967"/>
            <a:ext cx="3505199" cy="158113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4205758"/>
            <a:ext cx="2847975" cy="16002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83201"/>
            <a:ext cx="2971800" cy="16561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713" y="4166716"/>
            <a:ext cx="2371932" cy="1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0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4218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2.</a:t>
            </a:r>
            <a:r>
              <a:rPr spc="15" dirty="0"/>
              <a:t> </a:t>
            </a:r>
            <a:r>
              <a:rPr spc="-35" dirty="0"/>
              <a:t>Database</a:t>
            </a:r>
            <a:r>
              <a:rPr spc="290" dirty="0"/>
              <a:t> </a:t>
            </a:r>
            <a:r>
              <a:rPr spc="-35" dirty="0"/>
              <a:t>Requirements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9960" y="1183005"/>
            <a:ext cx="8976995" cy="5674995"/>
            <a:chOff x="20320" y="1137919"/>
            <a:chExt cx="897699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" y="1137919"/>
              <a:ext cx="2951480" cy="594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839" y="1203959"/>
            <a:ext cx="8722361" cy="347659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vert="horz" wrap="square" lIns="0" tIns="1143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90"/>
              </a:spcBef>
              <a:buFont typeface="Wingdings"/>
              <a:buChar char=""/>
              <a:tabLst>
                <a:tab pos="297815" algn="l"/>
              </a:tabLst>
            </a:pPr>
            <a:r>
              <a:rPr sz="1850" spc="-45" dirty="0">
                <a:latin typeface="Calibri"/>
                <a:cs typeface="Calibri"/>
              </a:rPr>
              <a:t>&lt;</a:t>
            </a:r>
            <a:r>
              <a:rPr sz="1850" spc="15" dirty="0">
                <a:latin typeface="Calibri"/>
                <a:cs typeface="Calibri"/>
              </a:rPr>
              <a:t>L</a:t>
            </a:r>
            <a:r>
              <a:rPr sz="1850" spc="-30" dirty="0">
                <a:latin typeface="Calibri"/>
                <a:cs typeface="Calibri"/>
              </a:rPr>
              <a:t>i</a:t>
            </a:r>
            <a:r>
              <a:rPr sz="1850" spc="-10" dirty="0">
                <a:latin typeface="Calibri"/>
                <a:cs typeface="Calibri"/>
              </a:rPr>
              <a:t>s</a:t>
            </a:r>
            <a:r>
              <a:rPr sz="1850" spc="-5" dirty="0">
                <a:latin typeface="Calibri"/>
                <a:cs typeface="Calibri"/>
              </a:rPr>
              <a:t>t</a:t>
            </a:r>
            <a:r>
              <a:rPr sz="1850" spc="-8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E</a:t>
            </a:r>
            <a:r>
              <a:rPr sz="1850" spc="-5" dirty="0">
                <a:latin typeface="Calibri"/>
                <a:cs typeface="Calibri"/>
              </a:rPr>
              <a:t>a</a:t>
            </a:r>
            <a:r>
              <a:rPr sz="1850" spc="10" dirty="0">
                <a:latin typeface="Calibri"/>
                <a:cs typeface="Calibri"/>
              </a:rPr>
              <a:t>c</a:t>
            </a:r>
            <a:r>
              <a:rPr sz="1850" spc="-5" dirty="0">
                <a:latin typeface="Calibri"/>
                <a:cs typeface="Calibri"/>
              </a:rPr>
              <a:t>h</a:t>
            </a:r>
            <a:r>
              <a:rPr sz="1850" spc="-110" dirty="0">
                <a:latin typeface="Calibri"/>
                <a:cs typeface="Calibri"/>
              </a:rPr>
              <a:t> </a:t>
            </a:r>
            <a:r>
              <a:rPr sz="1850" spc="-50" dirty="0">
                <a:latin typeface="Calibri"/>
                <a:cs typeface="Calibri"/>
              </a:rPr>
              <a:t>R</a:t>
            </a:r>
            <a:r>
              <a:rPr sz="1850" spc="-45" dirty="0">
                <a:latin typeface="Calibri"/>
                <a:cs typeface="Calibri"/>
              </a:rPr>
              <a:t>e</a:t>
            </a:r>
            <a:r>
              <a:rPr sz="1850" spc="-15" dirty="0">
                <a:latin typeface="Calibri"/>
                <a:cs typeface="Calibri"/>
              </a:rPr>
              <a:t>qu</a:t>
            </a:r>
            <a:r>
              <a:rPr sz="1850" spc="-30" dirty="0">
                <a:latin typeface="Calibri"/>
                <a:cs typeface="Calibri"/>
              </a:rPr>
              <a:t>i</a:t>
            </a:r>
            <a:r>
              <a:rPr sz="1850" spc="-5" dirty="0">
                <a:latin typeface="Calibri"/>
                <a:cs typeface="Calibri"/>
              </a:rPr>
              <a:t>r</a:t>
            </a:r>
            <a:r>
              <a:rPr sz="1850" spc="-45" dirty="0">
                <a:latin typeface="Calibri"/>
                <a:cs typeface="Calibri"/>
              </a:rPr>
              <a:t>eme</a:t>
            </a:r>
            <a:r>
              <a:rPr sz="1850" spc="-15" dirty="0">
                <a:latin typeface="Calibri"/>
                <a:cs typeface="Calibri"/>
              </a:rPr>
              <a:t>n</a:t>
            </a:r>
            <a:r>
              <a:rPr sz="1850" spc="15" dirty="0">
                <a:latin typeface="Calibri"/>
                <a:cs typeface="Calibri"/>
              </a:rPr>
              <a:t>t</a:t>
            </a:r>
            <a:r>
              <a:rPr sz="1850" spc="-5" dirty="0" smtClean="0">
                <a:latin typeface="Calibri"/>
                <a:cs typeface="Calibri"/>
              </a:rPr>
              <a:t>&gt;</a:t>
            </a:r>
            <a:endParaRPr lang="en-US" sz="1850" spc="-5" dirty="0" smtClean="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90"/>
              </a:spcBef>
              <a:tabLst>
                <a:tab pos="297815" algn="l"/>
              </a:tabLst>
            </a:pPr>
            <a:endParaRPr lang="en-US" sz="1850" spc="-5" dirty="0" smtClean="0">
              <a:latin typeface="Calibri"/>
              <a:cs typeface="Calibri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b="1" dirty="0"/>
              <a:t>System requirements</a:t>
            </a:r>
            <a:r>
              <a:rPr lang="en-SG" b="1" dirty="0" smtClean="0"/>
              <a:t>:   </a:t>
            </a:r>
            <a:endParaRPr lang="en-SG" b="1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SG" b="1" dirty="0" smtClean="0"/>
              <a:t>User login </a:t>
            </a:r>
            <a:r>
              <a:rPr lang="en-SG" b="1" dirty="0"/>
              <a:t>system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SG" b="1" dirty="0" smtClean="0"/>
              <a:t>Use registration </a:t>
            </a:r>
            <a:r>
              <a:rPr lang="en-SG" b="1" dirty="0"/>
              <a:t>system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SG" b="1" dirty="0" smtClean="0"/>
              <a:t>User search </a:t>
            </a:r>
            <a:r>
              <a:rPr lang="en-SG" b="1" dirty="0"/>
              <a:t>System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SG" b="1" dirty="0"/>
              <a:t>Message System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SG" b="1" dirty="0" smtClean="0"/>
              <a:t>Apply for </a:t>
            </a:r>
            <a:r>
              <a:rPr lang="en-SG" b="1" dirty="0"/>
              <a:t>System</a:t>
            </a:r>
            <a:endParaRPr lang="en-SG" sz="2000" dirty="0"/>
          </a:p>
          <a:p>
            <a:pPr marL="12065">
              <a:lnSpc>
                <a:spcPct val="100000"/>
              </a:lnSpc>
              <a:spcBef>
                <a:spcPts val="90"/>
              </a:spcBef>
              <a:tabLst>
                <a:tab pos="297815" algn="l"/>
              </a:tabLst>
            </a:pPr>
            <a:endParaRPr sz="185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1828147"/>
            <a:ext cx="457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SG" altLang="en-US" b="1" dirty="0" smtClean="0"/>
              <a:t>Hardware requirements: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smtClean="0"/>
              <a:t>Intel core i5 8</a:t>
            </a:r>
            <a:r>
              <a:rPr lang="en-SG" altLang="en-US" b="1" baseline="30000" dirty="0" smtClean="0"/>
              <a:t>th</a:t>
            </a:r>
            <a:r>
              <a:rPr lang="en-SG" altLang="en-US" b="1" dirty="0" smtClean="0"/>
              <a:t> generation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smtClean="0"/>
              <a:t>RAM 8GB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smtClean="0"/>
              <a:t>Space on SSD/Hard Disk</a:t>
            </a:r>
            <a:endParaRPr lang="en-SG" alt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796973" y="1904999"/>
            <a:ext cx="28898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SG" altLang="en-US" b="1" dirty="0" smtClean="0"/>
              <a:t>Software requirements: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err="1" smtClean="0"/>
              <a:t>phpMyAdmin</a:t>
            </a:r>
            <a:endParaRPr lang="en-SG" altLang="en-US" b="1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smtClean="0"/>
              <a:t>XAMPP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SG" altLang="en-US" b="1" dirty="0" smtClean="0"/>
              <a:t>MySQL Workbench 8.0</a:t>
            </a:r>
            <a:endParaRPr lang="en-SG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4" y="428561"/>
            <a:ext cx="8916670" cy="430887"/>
          </a:xfrm>
        </p:spPr>
        <p:txBody>
          <a:bodyPr/>
          <a:lstStyle/>
          <a:p>
            <a:r>
              <a:rPr lang="en-US" spc="-20" dirty="0"/>
              <a:t>2.</a:t>
            </a:r>
            <a:r>
              <a:rPr lang="en-US" spc="15" dirty="0"/>
              <a:t> </a:t>
            </a:r>
            <a:r>
              <a:rPr lang="en-US" spc="-35" dirty="0"/>
              <a:t>Database</a:t>
            </a:r>
            <a:r>
              <a:rPr lang="en-US" spc="290" dirty="0"/>
              <a:t> </a:t>
            </a:r>
            <a:r>
              <a:rPr lang="en-US" spc="-35" dirty="0"/>
              <a:t>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78238"/>
              </p:ext>
            </p:extLst>
          </p:nvPr>
        </p:nvGraphicFramePr>
        <p:xfrm>
          <a:off x="0" y="1219198"/>
          <a:ext cx="8915400" cy="5562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6997">
                  <a:extLst>
                    <a:ext uri="{9D8B030D-6E8A-4147-A177-3AD203B41FA5}">
                      <a16:colId xmlns:a16="http://schemas.microsoft.com/office/drawing/2014/main" val="807463118"/>
                    </a:ext>
                  </a:extLst>
                </a:gridCol>
                <a:gridCol w="5108403">
                  <a:extLst>
                    <a:ext uri="{9D8B030D-6E8A-4147-A177-3AD203B41FA5}">
                      <a16:colId xmlns:a16="http://schemas.microsoft.com/office/drawing/2014/main" val="4139966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Table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429001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Primary Registration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Account, Registration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1157876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Final Registration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Account, Registration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8306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User, Login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33269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Profile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profile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160369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Update Profile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Update Profile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274085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Search &amp; find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Search User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90419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Send Messages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Message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31633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Read Messages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Message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232301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Post Job Opportunities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Job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195281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Find Job Opportunities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job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1972801171"/>
                  </a:ext>
                </a:extLst>
              </a:tr>
              <a:tr h="7416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List Job Opportunities &amp; Responses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Job, Apply Job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113862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Administer user data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User, Profile, Admin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567196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Send Bulk Email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Admin, Bulk Email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31" marR="65531" marT="0" marB="0"/>
                </a:tc>
                <a:extLst>
                  <a:ext uri="{0D108BD9-81ED-4DB2-BD59-A6C34878D82A}">
                    <a16:rowId xmlns:a16="http://schemas.microsoft.com/office/drawing/2014/main" val="236297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30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45" y="428561"/>
            <a:ext cx="15538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3.</a:t>
            </a:r>
            <a:r>
              <a:rPr spc="-55" dirty="0"/>
              <a:t> </a:t>
            </a:r>
            <a:r>
              <a:rPr spc="-35" dirty="0"/>
              <a:t>Entities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321" y="1176678"/>
            <a:ext cx="8895080" cy="5636236"/>
            <a:chOff x="20320" y="1137919"/>
            <a:chExt cx="8976995" cy="567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8" y="1188701"/>
              <a:ext cx="8915423" cy="5623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" y="1137919"/>
              <a:ext cx="1356360" cy="594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8849360" y="0"/>
                  </a:moveTo>
                  <a:lnTo>
                    <a:pt x="0" y="0"/>
                  </a:lnTo>
                  <a:lnTo>
                    <a:pt x="0" y="5547360"/>
                  </a:lnTo>
                  <a:lnTo>
                    <a:pt x="8849360" y="5547360"/>
                  </a:lnTo>
                  <a:lnTo>
                    <a:pt x="88493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839" y="1203959"/>
              <a:ext cx="8849360" cy="5547360"/>
            </a:xfrm>
            <a:custGeom>
              <a:avLst/>
              <a:gdLst/>
              <a:ahLst/>
              <a:cxnLst/>
              <a:rect l="l" t="t" r="r" b="b"/>
              <a:pathLst>
                <a:path w="8849360" h="5547359">
                  <a:moveTo>
                    <a:pt x="0" y="5547360"/>
                  </a:moveTo>
                  <a:lnTo>
                    <a:pt x="8849360" y="5547360"/>
                  </a:lnTo>
                  <a:lnTo>
                    <a:pt x="884936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101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007" y="1211643"/>
            <a:ext cx="1010919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90"/>
              </a:spcBef>
              <a:buFont typeface="Wingdings"/>
              <a:buChar char=""/>
              <a:tabLst>
                <a:tab pos="297815" algn="l"/>
              </a:tabLst>
            </a:pPr>
            <a:r>
              <a:rPr sz="1850" spc="-25" dirty="0" smtClean="0">
                <a:latin typeface="Calibri"/>
                <a:cs typeface="Calibri"/>
              </a:rPr>
              <a:t>E</a:t>
            </a:r>
            <a:r>
              <a:rPr sz="1850" spc="-15" dirty="0" smtClean="0">
                <a:latin typeface="Calibri"/>
                <a:cs typeface="Calibri"/>
              </a:rPr>
              <a:t>n</a:t>
            </a:r>
            <a:r>
              <a:rPr sz="1850" spc="15" dirty="0" smtClean="0">
                <a:latin typeface="Calibri"/>
                <a:cs typeface="Calibri"/>
              </a:rPr>
              <a:t>t</a:t>
            </a:r>
            <a:r>
              <a:rPr sz="1850" spc="-30" dirty="0" smtClean="0">
                <a:latin typeface="Calibri"/>
                <a:cs typeface="Calibri"/>
              </a:rPr>
              <a:t>i</a:t>
            </a:r>
            <a:r>
              <a:rPr sz="1850" spc="15" dirty="0" smtClean="0">
                <a:latin typeface="Calibri"/>
                <a:cs typeface="Calibri"/>
              </a:rPr>
              <a:t>t</a:t>
            </a:r>
            <a:r>
              <a:rPr sz="1850" spc="-30" dirty="0" smtClean="0">
                <a:latin typeface="Calibri"/>
                <a:cs typeface="Calibri"/>
              </a:rPr>
              <a:t>i</a:t>
            </a:r>
            <a:r>
              <a:rPr sz="1850" spc="-45" dirty="0" smtClean="0">
                <a:latin typeface="Calibri"/>
                <a:cs typeface="Calibri"/>
              </a:rPr>
              <a:t>e</a:t>
            </a:r>
            <a:r>
              <a:rPr sz="1850" spc="-5" dirty="0" smtClean="0">
                <a:latin typeface="Calibri"/>
                <a:cs typeface="Calibri"/>
              </a:rPr>
              <a:t>s</a:t>
            </a:r>
            <a:endParaRPr sz="1850" dirty="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416412"/>
              </p:ext>
            </p:extLst>
          </p:nvPr>
        </p:nvGraphicFramePr>
        <p:xfrm>
          <a:off x="116840" y="1518347"/>
          <a:ext cx="8797943" cy="53058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2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85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Entities</a:t>
                      </a:r>
                      <a:endParaRPr sz="185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01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Registered user is uniquely identified in the portal with a User ID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02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admin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Registered user can be an administrator to administer user data and send bulk email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40"/>
                  </a:ext>
                </a:extLst>
              </a:tr>
              <a:tr h="556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03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Log_in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Registered user can log-in in the community portal with their registered email username and password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362161"/>
                  </a:ext>
                </a:extLst>
              </a:tr>
              <a:tr h="3912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04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read_message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Registered user can read messages to other users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45180"/>
                  </a:ext>
                </a:extLst>
              </a:tr>
              <a:tr h="3912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05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send_message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Registered user can send messages to other users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44475"/>
                  </a:ext>
                </a:extLst>
              </a:tr>
              <a:tr h="6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06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profile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User ID can have 1 profile with general information, contact information and uniquely identified by a Profile ID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857220"/>
                  </a:ext>
                </a:extLst>
              </a:tr>
              <a:tr h="6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07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update_profile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user can update their profile from user profile page like as contact logs, name, job information and many more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03573"/>
                  </a:ext>
                </a:extLst>
              </a:tr>
              <a:tr h="6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08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 be a registered user of the portal users need to create </a:t>
                      </a:r>
                      <a:b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 on this community portal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90712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09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registration_form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One account has one registration form which will be include all the details of the user..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502421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/>
                        </a:rPr>
                        <a:t>10</a:t>
                      </a:r>
                      <a:endParaRPr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job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Registered user can post job opportunities, apply or list job opportunities and responses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529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2090</Words>
  <Application>Microsoft Office PowerPoint</Application>
  <PresentationFormat>On-screen Show (4:3)</PresentationFormat>
  <Paragraphs>805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 MT</vt:lpstr>
      <vt:lpstr>Calibri</vt:lpstr>
      <vt:lpstr>Cambria</vt:lpstr>
      <vt:lpstr>Latha</vt:lpstr>
      <vt:lpstr>Times New Roman</vt:lpstr>
      <vt:lpstr>Verdana</vt:lpstr>
      <vt:lpstr>Wingdings</vt:lpstr>
      <vt:lpstr>ヒラギノ角ゴ Pro W3</vt:lpstr>
      <vt:lpstr>Office Theme</vt:lpstr>
      <vt:lpstr>Design &amp; Implement Community Portal Database</vt:lpstr>
      <vt:lpstr>Document History</vt:lpstr>
      <vt:lpstr>Contents</vt:lpstr>
      <vt:lpstr>Contents</vt:lpstr>
      <vt:lpstr>1. Development Tools</vt:lpstr>
      <vt:lpstr>1. Development Tools</vt:lpstr>
      <vt:lpstr>2. Database Requirements</vt:lpstr>
      <vt:lpstr>2. Database Requirements</vt:lpstr>
      <vt:lpstr>3. Entities</vt:lpstr>
      <vt:lpstr>3. Entities</vt:lpstr>
      <vt:lpstr>4. Conceptual Design</vt:lpstr>
      <vt:lpstr>5. Logical Design</vt:lpstr>
      <vt:lpstr>6. Tables</vt:lpstr>
      <vt:lpstr>6. Tables</vt:lpstr>
      <vt:lpstr>7. Fields</vt:lpstr>
      <vt:lpstr>7. Fields</vt:lpstr>
      <vt:lpstr>7. Fields</vt:lpstr>
      <vt:lpstr>7. Fields</vt:lpstr>
      <vt:lpstr>8. Primary Key, Foreign Key &amp; Indexes</vt:lpstr>
      <vt:lpstr>8. Primary Key, Foreign Key &amp; Indexes</vt:lpstr>
      <vt:lpstr>8. Primary Key, Foreign Key &amp; Indexes</vt:lpstr>
      <vt:lpstr>8. Primary Key, Foreign Key &amp; Indexes</vt:lpstr>
      <vt:lpstr>8. Primary Key, Foreign Key &amp; Indexes</vt:lpstr>
      <vt:lpstr>9. SQL Queries</vt:lpstr>
      <vt:lpstr>9. SQL Queries</vt:lpstr>
      <vt:lpstr>9. SQL Queries</vt:lpstr>
      <vt:lpstr>9. SQL Queries</vt:lpstr>
      <vt:lpstr>9. SQL Queries</vt:lpstr>
      <vt:lpstr>10. Report Queries</vt:lpstr>
      <vt:lpstr>10. Report Queries</vt:lpstr>
      <vt:lpstr>10. Report Queries</vt:lpstr>
      <vt:lpstr>11. Indexes</vt:lpstr>
      <vt:lpstr>11. Indexes</vt:lpstr>
      <vt:lpstr>12. Backup Script</vt:lpstr>
      <vt:lpstr>12. Backup Script</vt:lpstr>
      <vt:lpstr>12. Backup Script</vt:lpstr>
      <vt:lpstr>12. Backup Script</vt:lpstr>
      <vt:lpstr>13. Project Milestones &amp; Tasks</vt:lpstr>
      <vt:lpstr>14. Milestone Feedback &amp; Action taken</vt:lpstr>
      <vt:lpstr>15. Modifications Made based On Feedback</vt:lpstr>
      <vt:lpstr>Modifications Made based On Feedback</vt:lpstr>
      <vt:lpstr>Modifications Made based On Feedback</vt:lpstr>
      <vt:lpstr>Modifications Made based On Feedback</vt:lpstr>
      <vt:lpstr>16. Project Results</vt:lpstr>
      <vt:lpstr>17.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DELL</cp:lastModifiedBy>
  <cp:revision>34</cp:revision>
  <dcterms:created xsi:type="dcterms:W3CDTF">2022-08-05T10:57:37Z</dcterms:created>
  <dcterms:modified xsi:type="dcterms:W3CDTF">2022-08-09T15:10:59Z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2019-09-13T00:00:00Z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2022-08-05T00:00:00Z</vt:filetime>
  </property>
</Properties>
</file>